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1" r:id="rId13"/>
    <p:sldId id="303" r:id="rId14"/>
    <p:sldId id="302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4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DC5C2F9-1CAC-4260-A1DD-9FCDBB87749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6281"/>
  </p:normalViewPr>
  <p:slideViewPr>
    <p:cSldViewPr snapToGrid="0" snapToObjects="1">
      <p:cViewPr varScale="1">
        <p:scale>
          <a:sx n="59" d="100"/>
          <a:sy n="59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2535299999999999"/>
          <c:y val="0.14788799999999999"/>
          <c:w val="0.86964699999999995"/>
          <c:h val="0.760581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2273</c:v>
                </c:pt>
                <c:pt idx="1">
                  <c:v>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EC-FA42-AD1A-DDAE5C654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600"/>
        <c:minorUnit val="300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7.1967500000000004E-2"/>
          <c:y val="0"/>
          <c:w val="0.87857200000000002"/>
          <c:h val="8.901149999999999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Neue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/>
          <a:lstStyle/>
          <a:p>
            <a:pPr>
              <a:defRPr sz="5000" b="0" i="0" u="none" strike="noStrike">
                <a:solidFill>
                  <a:srgbClr val="000000"/>
                </a:solidFill>
                <a:latin typeface="Helvetica Neue"/>
              </a:defRPr>
            </a:pPr>
            <a:r>
              <a:rPr sz="5000" b="0" i="0" u="none" strike="noStrike">
                <a:solidFill>
                  <a:srgbClr val="000000"/>
                </a:solidFill>
                <a:latin typeface="Helvetica Neue"/>
              </a:rPr>
              <a:t>Leafcount of specialh_test_I</a:t>
            </a:r>
          </a:p>
        </c:rich>
      </c:tx>
      <c:layout>
        <c:manualLayout>
          <c:xMode val="edge"/>
          <c:yMode val="edge"/>
          <c:x val="0.110636"/>
          <c:y val="0"/>
          <c:w val="0.77872699999999995"/>
          <c:h val="0.140623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06999999999999"/>
          <c:y val="0.140623"/>
          <c:w val="0.83092999999999995"/>
          <c:h val="0.76717400000000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185256</c:v>
                </c:pt>
                <c:pt idx="1">
                  <c:v>3790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A-CD4B-A7B2-0B7730A3B8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50000"/>
        <c:minorUnit val="25000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Helvetica Neue"/>
              </a:defRPr>
            </a:pPr>
            <a:r>
              <a:rPr sz="3400" b="0" i="0" u="none" strike="noStrike">
                <a:solidFill>
                  <a:srgbClr val="000000"/>
                </a:solidFill>
                <a:latin typeface="Helvetica Neue"/>
              </a:rPr>
              <a:t>Average calculation time after measurement simplification</a:t>
            </a:r>
          </a:p>
        </c:rich>
      </c:tx>
      <c:layout>
        <c:manualLayout>
          <c:xMode val="edge"/>
          <c:yMode val="edge"/>
          <c:x val="7.9674900000000007E-2"/>
          <c:y val="0"/>
          <c:w val="0.84065000000000001"/>
          <c:h val="0.115203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37101"/>
          <c:y val="0.115203"/>
          <c:w val="0.85789899999999997"/>
          <c:h val="0.790236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Calculation time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Qiskit</c:v>
                </c:pt>
                <c:pt idx="1">
                  <c:v>Without Simplification</c:v>
                </c:pt>
                <c:pt idx="2">
                  <c:v>After Simplification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84.7</c:v>
                </c:pt>
                <c:pt idx="1">
                  <c:v>25.9</c:v>
                </c:pt>
                <c:pt idx="2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33-B849-9A47-B3058FC606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200" b="0" i="0" u="none" strike="noStrik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sz="3200" b="0" i="0" u="none" strike="noStrike">
                    <a:solidFill>
                      <a:srgbClr val="000000"/>
                    </a:solidFill>
                    <a:latin typeface="Helvetica Neue"/>
                  </a:rPr>
                  <a:t>Calculation time (s)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22.5"/>
        <c:minorUnit val="1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4618"/>
          <c:y val="0.14788799999999999"/>
          <c:w val="0.89038200000000001"/>
          <c:h val="0.760581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321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6-924E-BF77-91F2904DA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100"/>
        <c:minorUnit val="50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4.9966700000000003E-2"/>
          <c:y val="0"/>
          <c:w val="0.89939999999999998"/>
          <c:h val="8.901149999999999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Neue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4515"/>
          <c:y val="0.14788799999999999"/>
          <c:w val="0.84984999999999999"/>
          <c:h val="0.760581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14081</c:v>
                </c:pt>
                <c:pt idx="1">
                  <c:v>3892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B1-5B4D-B4BA-3C411DFF62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4000"/>
        <c:minorUnit val="2000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9.2972299999999994E-2"/>
          <c:y val="0"/>
          <c:w val="0.85868699999999998"/>
          <c:h val="8.901149999999999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Neue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4618"/>
          <c:y val="0.14788799999999999"/>
          <c:w val="0.89038200000000001"/>
          <c:h val="0.760581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225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10-7A49-BE45-1498F26E3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75"/>
        <c:minorUnit val="37.5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4.9966700000000003E-2"/>
          <c:y val="0"/>
          <c:w val="0.89939999999999998"/>
          <c:h val="8.901149999999999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Neue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39931"/>
          <c:y val="0.15400800000000001"/>
          <c:w val="0.85506899999999997"/>
          <c:h val="0.745516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2273</c:v>
                </c:pt>
                <c:pt idx="1">
                  <c:v>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10-FB4E-A25D-2E6E86312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600"/>
        <c:minorUnit val="300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7.1967400000000001E-2"/>
          <c:y val="0"/>
          <c:w val="0.87857200000000002"/>
          <c:h val="9.6257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Neue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886"/>
          <c:y val="0.15341299999999999"/>
          <c:w val="0.87911399999999995"/>
          <c:h val="0.746982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321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03-4F46-8B2D-44A26DBFB1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100"/>
        <c:minorUnit val="50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4.9966700000000003E-2"/>
          <c:y val="0"/>
          <c:w val="0.89939999999999998"/>
          <c:h val="9.5552899999999996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Neue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716"/>
          <c:y val="0.154033"/>
          <c:w val="0.87783999999999995"/>
          <c:h val="0.745453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225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17-634B-BF86-7CDAABCC1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75"/>
        <c:minorUnit val="37.5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4.9966700000000003E-2"/>
          <c:y val="0"/>
          <c:w val="0.89939999999999998"/>
          <c:h val="9.62881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Neue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6971"/>
          <c:y val="0.152285"/>
          <c:w val="0.83802900000000002"/>
          <c:h val="0.749758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14081</c:v>
                </c:pt>
                <c:pt idx="1">
                  <c:v>3892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98-9E47-BFF2-EE7E4E4F46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4000"/>
        <c:minorUnit val="2000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9.2972299999999994E-2"/>
          <c:y val="0"/>
          <c:w val="0.85868699999999998"/>
          <c:h val="9.42177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Neue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/>
          <a:lstStyle/>
          <a:p>
            <a:pPr>
              <a:defRPr sz="5000" b="0" i="0" u="none" strike="noStrike">
                <a:solidFill>
                  <a:srgbClr val="000000"/>
                </a:solidFill>
                <a:latin typeface="Helvetica Neue"/>
              </a:defRPr>
            </a:pPr>
            <a:r>
              <a:rPr sz="5000" b="0" i="0" u="none" strike="noStrike">
                <a:solidFill>
                  <a:srgbClr val="000000"/>
                </a:solidFill>
                <a:latin typeface="Helvetica Neue"/>
              </a:rPr>
              <a:t>Leafcount of h_test</a:t>
            </a:r>
          </a:p>
        </c:rich>
      </c:tx>
      <c:layout>
        <c:manualLayout>
          <c:xMode val="edge"/>
          <c:yMode val="edge"/>
          <c:x val="0.21973500000000001"/>
          <c:y val="0"/>
          <c:w val="0.56052900000000005"/>
          <c:h val="0.140623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2535299999999999"/>
          <c:y val="0.140623"/>
          <c:w val="0.86964699999999995"/>
          <c:h val="0.76717400000000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# of calculations (Leafcount)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Just calculate</c:v>
                </c:pt>
                <c:pt idx="1">
                  <c:v>After simplify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961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1A-144E-A2BA-044F43C6D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ko-KR"/>
          </a:p>
        </c:txPr>
        <c:crossAx val="2094734552"/>
        <c:crosses val="autoZero"/>
        <c:crossBetween val="between"/>
        <c:majorUnit val="250"/>
        <c:minorUnit val="125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sz="112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sz="8500" b="1" spc="-1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118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 defTabSz="792479"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119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 anchor="t"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>
            <a:lvl1pPr>
              <a:defRPr sz="11200"/>
            </a:lvl1pPr>
          </a:lstStyle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sz="11200"/>
            </a:lvl1pPr>
          </a:lstStyle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전경에 짧은 울타리를 두고 해안에서 낮게 비행하는 왜가리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바다로 이어지는 두 언덕 사이의 모랫길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1200"/>
            </a:lvl1pPr>
          </a:lstStyle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바다로 이어지는 두 언덕 사이의 모랫길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전경에 짧은 울타리를 두고 해안에서 낮게 비행하는 왜가리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풀로 뒤덮인 사구에서 바라본 해변과 바다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wolfram.com/language/ref/LeafCount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ference.wolfram.com/language/ref/Complex.html" TargetMode="External"/><Relationship Id="rId5" Type="http://schemas.openxmlformats.org/officeDocument/2006/relationships/hyperlink" Target="https://reference.wolfram.com/language/ref/Rational.html" TargetMode="External"/><Relationship Id="rId4" Type="http://schemas.openxmlformats.org/officeDocument/2006/relationships/hyperlink" Target="https://reference.wolfram.com/language/ref/FullForm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4.xml"/><Relationship Id="rId7" Type="http://schemas.openxmlformats.org/officeDocument/2006/relationships/chart" Target="../charts/chart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0.png"/><Relationship Id="rId4" Type="http://schemas.openxmlformats.org/officeDocument/2006/relationships/chart" Target="../charts/chart5.xml"/><Relationship Id="rId9" Type="http://schemas.openxmlformats.org/officeDocument/2006/relationships/chart" Target="../charts/char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Improvement in Variational Quantum Algorithms by Measurement Simplification"/>
          <p:cNvSpPr txBox="1">
            <a:spLocks noGrp="1"/>
          </p:cNvSpPr>
          <p:nvPr>
            <p:ph type="ctrTitle"/>
          </p:nvPr>
        </p:nvSpPr>
        <p:spPr>
          <a:xfrm>
            <a:off x="472554" y="1989797"/>
            <a:ext cx="23438892" cy="4648201"/>
          </a:xfrm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r>
              <a:t>Improvement in Variational Quantum Algorithms by Measurement Simplification</a:t>
            </a:r>
          </a:p>
        </p:txBody>
      </p:sp>
      <p:sp>
        <p:nvSpPr>
          <p:cNvPr id="130" name="2021.12.10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7672399"/>
            <a:ext cx="20828000" cy="2690078"/>
          </a:xfrm>
          <a:prstGeom prst="rect">
            <a:avLst/>
          </a:prstGeom>
        </p:spPr>
        <p:txBody>
          <a:bodyPr/>
          <a:lstStyle/>
          <a:p>
            <a:pPr defTabSz="643889">
              <a:defRPr sz="4212"/>
            </a:pPr>
            <a:r>
              <a:t>2021.12.10</a:t>
            </a:r>
          </a:p>
          <a:p>
            <a:pPr defTabSz="643889">
              <a:defRPr sz="4212"/>
            </a:pPr>
            <a:endParaRPr/>
          </a:p>
          <a:p>
            <a:pPr defTabSz="643889">
              <a:defRPr sz="4212"/>
            </a:pPr>
            <a:r>
              <a:t>Jaehoon Hahm, Seoul National University Physics &amp; Astronomy Department</a:t>
            </a:r>
          </a:p>
          <a:p>
            <a:pPr defTabSz="643889">
              <a:defRPr sz="4212"/>
            </a:pPr>
            <a:r>
              <a:t>Hayeon Kim, Seoul National University Electrical &amp; Computer Engineering Department</a:t>
            </a:r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 gate 를 추가한 후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 gate 를 추가한 후 Rule</a:t>
            </a:r>
          </a:p>
        </p:txBody>
      </p:sp>
      <p:pic>
        <p:nvPicPr>
          <p:cNvPr id="20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66" y="2518886"/>
            <a:ext cx="18769468" cy="1055782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H 가 추가되는 순간, entanglement 를 고려해줘야 하고,  다음 논의는 separable input state 을 가정하고 한 것이다."/>
          <p:cNvSpPr txBox="1"/>
          <p:nvPr/>
        </p:nvSpPr>
        <p:spPr>
          <a:xfrm>
            <a:off x="2846928" y="2565535"/>
            <a:ext cx="18188179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 가 추가되는 순간, entanglement 를 고려해줘야 하고,  다음 논의는 separable input state 을 가정하고 한 것이다.</a:t>
            </a:r>
          </a:p>
        </p:txBody>
      </p:sp>
      <p:sp>
        <p:nvSpPr>
          <p:cNvPr id="20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H gate 를 추가한 후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 gate 를 추가한 후 Rule</a:t>
            </a:r>
          </a:p>
        </p:txBody>
      </p:sp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99" y="2665180"/>
            <a:ext cx="19730402" cy="110983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H 가 추가되는 순간, entanglement 를 고려해줘야 하고,  다음 논의는 separable input state 을 가정하고 한 것이다."/>
          <p:cNvSpPr txBox="1"/>
          <p:nvPr/>
        </p:nvSpPr>
        <p:spPr>
          <a:xfrm>
            <a:off x="2576638" y="2739293"/>
            <a:ext cx="18188179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 가 추가되는 순간, entanglement 를 고려해줘야 하고,  다음 논의는 separable input state 을 가정하고 한 것이다.</a:t>
            </a:r>
          </a:p>
        </p:txBody>
      </p:sp>
      <p:sp>
        <p:nvSpPr>
          <p:cNvPr id="2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99964-145D-D349-A5B9-2479531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786" y="765629"/>
            <a:ext cx="17685286" cy="1146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60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CF02E6-321C-3047-B77C-9A97D596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200150"/>
            <a:ext cx="22072600" cy="113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852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73665F-192B-124C-8111-268ADD23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181100"/>
            <a:ext cx="22644100" cy="1135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73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H gate ru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 gate rule 3</a:t>
            </a:r>
          </a:p>
        </p:txBody>
      </p:sp>
      <p:sp>
        <p:nvSpPr>
          <p:cNvPr id="2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69" name="1211 회로 이미지.png" descr="1211 회로 이미ᄌ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41" y="2344245"/>
            <a:ext cx="15647322" cy="10215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2. Application in Quantum Deep Reinforcement Learning(QDR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11088"/>
            </a:lvl1pPr>
          </a:lstStyle>
          <a:p>
            <a:r>
              <a:t>2. Application in Quantum Deep Reinforcement Learning(QDRL)</a:t>
            </a:r>
          </a:p>
        </p:txBody>
      </p:sp>
      <p:sp>
        <p:nvSpPr>
          <p:cNvPr id="2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VQC for Deep 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VQC for Deep Reinforcement Learning</a:t>
            </a:r>
          </a:p>
        </p:txBody>
      </p:sp>
      <p:pic>
        <p:nvPicPr>
          <p:cNvPr id="275" name="이미지" descr="이미지"/>
          <p:cNvPicPr>
            <a:picLocks noChangeAspect="1"/>
          </p:cNvPicPr>
          <p:nvPr/>
        </p:nvPicPr>
        <p:blipFill>
          <a:blip r:embed="rId2"/>
          <a:srcRect b="42892"/>
          <a:stretch>
            <a:fillRect/>
          </a:stretch>
        </p:blipFill>
        <p:spPr>
          <a:xfrm>
            <a:off x="7315856" y="6554625"/>
            <a:ext cx="8816527" cy="56809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8" name="그룹"/>
          <p:cNvGrpSpPr/>
          <p:nvPr/>
        </p:nvGrpSpPr>
        <p:grpSpPr>
          <a:xfrm>
            <a:off x="4055322" y="2383562"/>
            <a:ext cx="15337647" cy="4085645"/>
            <a:chOff x="0" y="0"/>
            <a:chExt cx="15337646" cy="4085644"/>
          </a:xfrm>
        </p:grpSpPr>
        <p:pic>
          <p:nvPicPr>
            <p:cNvPr id="276" name="이미지" descr="이미지"/>
            <p:cNvPicPr>
              <a:picLocks noChangeAspect="1"/>
            </p:cNvPicPr>
            <p:nvPr/>
          </p:nvPicPr>
          <p:blipFill>
            <a:blip r:embed="rId3"/>
            <a:srcRect b="55314"/>
            <a:stretch>
              <a:fillRect/>
            </a:stretch>
          </p:blipFill>
          <p:spPr>
            <a:xfrm>
              <a:off x="0" y="0"/>
              <a:ext cx="10438140" cy="4085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이미지" descr="이미지"/>
            <p:cNvPicPr>
              <a:picLocks noChangeAspect="1"/>
            </p:cNvPicPr>
            <p:nvPr/>
          </p:nvPicPr>
          <p:blipFill>
            <a:blip r:embed="rId4"/>
            <a:srcRect r="54145"/>
            <a:stretch>
              <a:fillRect/>
            </a:stretch>
          </p:blipFill>
          <p:spPr>
            <a:xfrm>
              <a:off x="10070569" y="381000"/>
              <a:ext cx="5267078" cy="33237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9" name="S. Y. -C. Chen, C. -H. H. Yang, J. Qi, P. -Y. Chen, X. Ma and H. -S. Goan, &quot;Variational Quantum Circuits for Deep Reinforcement Learning,&quot; in IEEE Access, vol. 8, pp. 141007-141024, 2020, doi: 10.1109/ACCESS.2020.3010470."/>
          <p:cNvSpPr txBox="1"/>
          <p:nvPr/>
        </p:nvSpPr>
        <p:spPr>
          <a:xfrm>
            <a:off x="765618" y="12561917"/>
            <a:ext cx="22852762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S. Y. -C. Chen, C. -H. H. Yang, J. Qi, P. -Y. Chen, X. Ma and H. -S. Goan, "Variational Quantum Circuits for Deep Reinforcement Learning," in IEEE Access, vol. 8, pp. 141007-141024, 2020, doi: 10.1109/ACCESS.2020.3010470.</a:t>
            </a:r>
          </a:p>
        </p:txBody>
      </p:sp>
      <p:sp>
        <p:nvSpPr>
          <p:cNvPr id="28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VQC for Deep 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VQC for Deep Reinforcement Learning</a:t>
            </a:r>
          </a:p>
        </p:txBody>
      </p:sp>
      <p:sp>
        <p:nvSpPr>
          <p:cNvPr id="283" name="이에 따라, Variational Quantum Circuit (VQC) 에서의 활용을 제안한다.…"/>
          <p:cNvSpPr txBox="1">
            <a:spLocks noGrp="1"/>
          </p:cNvSpPr>
          <p:nvPr>
            <p:ph type="body" sz="half" idx="1"/>
          </p:nvPr>
        </p:nvSpPr>
        <p:spPr>
          <a:xfrm>
            <a:off x="12992560" y="3149600"/>
            <a:ext cx="9702340" cy="9296400"/>
          </a:xfrm>
          <a:prstGeom prst="rect">
            <a:avLst/>
          </a:prstGeom>
        </p:spPr>
        <p:txBody>
          <a:bodyPr/>
          <a:lstStyle/>
          <a:p>
            <a:r>
              <a:t>이에 따라, Variational Quantum Circuit (VQC) 에서의 활용을 제안한다.</a:t>
            </a:r>
          </a:p>
          <a:p>
            <a:r>
              <a:t>왼쪽 회로는 VQC 의 대표적인 경우로, expressibility 가 높다고 알려져있어 Quantum Chemistry, Quantum Machine Learning 에서활용되고 있다.</a:t>
            </a:r>
          </a:p>
        </p:txBody>
      </p:sp>
      <p:sp>
        <p:nvSpPr>
          <p:cNvPr id="284" name="Reference: Chen et.al.,“Variational Quantum Circuits for Deep Reinforcement Learning”"/>
          <p:cNvSpPr txBox="1"/>
          <p:nvPr/>
        </p:nvSpPr>
        <p:spPr>
          <a:xfrm>
            <a:off x="13615693" y="13176680"/>
            <a:ext cx="10743693" cy="71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Reference: Chen et.al.,“Variational Quantum Circuits for Deep Reinforcement Learning” </a:t>
            </a:r>
            <a:endParaRPr b="0"/>
          </a:p>
        </p:txBody>
      </p:sp>
      <p:pic>
        <p:nvPicPr>
          <p:cNvPr id="28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47" y="8239890"/>
            <a:ext cx="10585107" cy="4311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4" y="2685845"/>
            <a:ext cx="11210772" cy="507071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Make this part in Quantum Circuit!…"/>
          <p:cNvSpPr txBox="1"/>
          <p:nvPr/>
        </p:nvSpPr>
        <p:spPr>
          <a:xfrm>
            <a:off x="1105736" y="2504633"/>
            <a:ext cx="6343651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Make this part in Quantum Circuit!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(Advantage in memory)</a:t>
            </a:r>
          </a:p>
        </p:txBody>
      </p:sp>
      <p:pic>
        <p:nvPicPr>
          <p:cNvPr id="288" name="직사각형 직사각형" descr="직사각형 직사각형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51291" y="3679917"/>
            <a:ext cx="2852541" cy="2971144"/>
          </a:xfrm>
          <a:prstGeom prst="rect">
            <a:avLst/>
          </a:prstGeom>
        </p:spPr>
      </p:pic>
      <p:sp>
        <p:nvSpPr>
          <p:cNvPr id="29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Memory Advan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Memory Advantage</a:t>
            </a:r>
          </a:p>
        </p:txBody>
      </p:sp>
      <p:sp>
        <p:nvSpPr>
          <p:cNvPr id="293" name="편집하려면 이중 클릭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87" y="3170166"/>
            <a:ext cx="12432470" cy="981510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텍스트"/>
          <p:cNvSpPr txBox="1"/>
          <p:nvPr/>
        </p:nvSpPr>
        <p:spPr>
          <a:xfrm>
            <a:off x="16025445" y="5789774"/>
            <a:ext cx="1102996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graphicFrame>
        <p:nvGraphicFramePr>
          <p:cNvPr id="296" name="표"/>
          <p:cNvGraphicFramePr/>
          <p:nvPr/>
        </p:nvGraphicFramePr>
        <p:xfrm>
          <a:off x="12914691" y="5337208"/>
          <a:ext cx="10218000" cy="548102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55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051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Classical Q-learning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Deep Q-learning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Quantum DQL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1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# of parameters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방정식"/>
              <p:cNvSpPr txBox="1"/>
              <p:nvPr/>
            </p:nvSpPr>
            <p:spPr>
              <a:xfrm>
                <a:off x="16090718" y="9201824"/>
                <a:ext cx="1388746" cy="65212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297" name="방정식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718" y="9201824"/>
                <a:ext cx="1388746" cy="652120"/>
              </a:xfrm>
              <a:prstGeom prst="rect">
                <a:avLst/>
              </a:prstGeom>
              <a:blipFill>
                <a:blip r:embed="rId3"/>
                <a:stretch>
                  <a:fillRect l="-16364" r="-39091" b="-615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방정식"/>
              <p:cNvSpPr txBox="1"/>
              <p:nvPr/>
            </p:nvSpPr>
            <p:spPr>
              <a:xfrm>
                <a:off x="18630597" y="9201824"/>
                <a:ext cx="1388746" cy="65212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298" name="방정식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0597" y="9201824"/>
                <a:ext cx="1388746" cy="652120"/>
              </a:xfrm>
              <a:prstGeom prst="rect">
                <a:avLst/>
              </a:prstGeom>
              <a:blipFill>
                <a:blip r:embed="rId4"/>
                <a:stretch>
                  <a:fillRect l="-15315" r="-38739" b="-615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방정식"/>
              <p:cNvSpPr txBox="1"/>
              <p:nvPr/>
            </p:nvSpPr>
            <p:spPr>
              <a:xfrm>
                <a:off x="21170476" y="9257056"/>
                <a:ext cx="1130301" cy="5416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299" name="방정식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476" y="9257056"/>
                <a:ext cx="1130301" cy="541656"/>
              </a:xfrm>
              <a:prstGeom prst="rect">
                <a:avLst/>
              </a:prstGeom>
              <a:blipFill>
                <a:blip r:embed="rId5"/>
                <a:stretch>
                  <a:fillRect l="-20225" r="-46067" b="-9534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Quantum Deep Q-Learning 을 이용하면 필요한 메모리 용량이 기하급수적으로 작아진다."/>
          <p:cNvSpPr txBox="1"/>
          <p:nvPr/>
        </p:nvSpPr>
        <p:spPr>
          <a:xfrm>
            <a:off x="13749508" y="3668888"/>
            <a:ext cx="8046940" cy="109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Quantum Deep Q-Learning 을 이용하면 필요한 메모리 용량이 기하급수적으로 작아진다. </a:t>
            </a:r>
          </a:p>
        </p:txBody>
      </p:sp>
      <p:sp>
        <p:nvSpPr>
          <p:cNvPr id="30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Contents</a:t>
            </a:r>
          </a:p>
        </p:txBody>
      </p:sp>
      <p:sp>
        <p:nvSpPr>
          <p:cNvPr id="134" name="Simple rules in basic quantum circu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/>
            </a:pPr>
            <a:r>
              <a:t>Simple rules in basic quantum circuits</a:t>
            </a:r>
          </a:p>
          <a:p>
            <a:pPr marL="889000" indent="-889000">
              <a:buSzPct val="100000"/>
              <a:buAutoNum type="arabicPeriod"/>
            </a:pPr>
            <a:r>
              <a:t>Application in Quantum Deep Reinforcement Learning(QDRL)</a:t>
            </a:r>
          </a:p>
          <a:p>
            <a:pPr marL="889000" indent="-889000">
              <a:buSzPct val="100000"/>
              <a:buAutoNum type="arabicPeriod"/>
            </a:pPr>
            <a:r>
              <a:t>Measurement Simplification application in Variational Quantum Linear Solver (VQLS)</a:t>
            </a:r>
          </a:p>
          <a:p>
            <a:pPr marL="889000" indent="-889000">
              <a:buSzPct val="100000"/>
              <a:buAutoNum type="arabicPeriod"/>
            </a:pPr>
            <a:r>
              <a:t>Other applications in various Variational Quantum Algorithms (VQAs)</a:t>
            </a:r>
          </a:p>
          <a:p>
            <a:pPr marL="889000" indent="-889000">
              <a:buSzPct val="100000"/>
              <a:buAutoNum type="arabicPeriod"/>
            </a:pPr>
            <a:r>
              <a:t>Discussion &amp; Conclusion</a:t>
            </a:r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Variational Quantum Circu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Variational Quantum Circuits</a:t>
            </a:r>
          </a:p>
        </p:txBody>
      </p:sp>
      <p:sp>
        <p:nvSpPr>
          <p:cNvPr id="304" name="편집하려면 이중 클릭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96" y="4571250"/>
            <a:ext cx="11994893" cy="635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971" y="2297982"/>
            <a:ext cx="6941517" cy="109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강화학습에서 VQC 의 활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강화학습에서 VQC 의 활용</a:t>
            </a:r>
          </a:p>
        </p:txBody>
      </p:sp>
      <p:pic>
        <p:nvPicPr>
          <p:cNvPr id="31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62" y="3489116"/>
            <a:ext cx="11625090" cy="4735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이미지" descr="이미지"/>
          <p:cNvPicPr>
            <a:picLocks noChangeAspect="1"/>
          </p:cNvPicPr>
          <p:nvPr/>
        </p:nvPicPr>
        <p:blipFill>
          <a:blip r:embed="rId2"/>
          <a:srcRect l="43020"/>
          <a:stretch>
            <a:fillRect/>
          </a:stretch>
        </p:blipFill>
        <p:spPr>
          <a:xfrm>
            <a:off x="11199086" y="3489194"/>
            <a:ext cx="6623877" cy="4735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165" y="3322941"/>
            <a:ext cx="4489284" cy="473527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Initialization of “state”"/>
          <p:cNvSpPr txBox="1"/>
          <p:nvPr/>
        </p:nvSpPr>
        <p:spPr>
          <a:xfrm>
            <a:off x="1709774" y="8367905"/>
            <a:ext cx="41407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Initialization of “state”</a:t>
            </a:r>
          </a:p>
        </p:txBody>
      </p:sp>
      <p:sp>
        <p:nvSpPr>
          <p:cNvPr id="314" name="Iterative optimization"/>
          <p:cNvSpPr txBox="1"/>
          <p:nvPr/>
        </p:nvSpPr>
        <p:spPr>
          <a:xfrm>
            <a:off x="9109732" y="8367905"/>
            <a:ext cx="395059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Iterative optimization</a:t>
            </a:r>
          </a:p>
        </p:txBody>
      </p:sp>
      <p:sp>
        <p:nvSpPr>
          <p:cNvPr id="315" name="Measuring “action”"/>
          <p:cNvSpPr txBox="1"/>
          <p:nvPr/>
        </p:nvSpPr>
        <p:spPr>
          <a:xfrm>
            <a:off x="15119883" y="8367905"/>
            <a:ext cx="362026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Measuring “action”</a:t>
            </a:r>
          </a:p>
        </p:txBody>
      </p:sp>
      <p:sp>
        <p:nvSpPr>
          <p:cNvPr id="316" name="미로찾기와 같은 강화학습 문제에서 위와 같은 VQC 를 이용할 수 있다.…"/>
          <p:cNvSpPr txBox="1"/>
          <p:nvPr/>
        </p:nvSpPr>
        <p:spPr>
          <a:xfrm>
            <a:off x="2332862" y="9979284"/>
            <a:ext cx="19718275" cy="2065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미로찾기와 같은 강화학습 문제에서 위와 같은 VQC 를 이용할 수 있다. </a:t>
            </a:r>
          </a:p>
          <a:p>
            <a:endParaRPr/>
          </a:p>
          <a:p>
            <a:r>
              <a:t>고전적인 방법의 Deep Q-Network (DQN) 보다 VQC 를 활용한 DQN 이 훨씬 더 적은 parameter 의 개수로 학습시킬 수 있고,</a:t>
            </a:r>
          </a:p>
          <a:p>
            <a:r>
              <a:t>그에 따라 메모리 용량을 크게 줄일 수 있다. (Number of parameters for Classical DQN : O(n^3), VQC-DQN: O(n))</a:t>
            </a:r>
          </a:p>
        </p:txBody>
      </p:sp>
      <p:sp>
        <p:nvSpPr>
          <p:cNvPr id="3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강화학습에서의 VQC 활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강화학습에서의 VQC 활용</a:t>
            </a:r>
          </a:p>
        </p:txBody>
      </p:sp>
      <p:sp>
        <p:nvSpPr>
          <p:cNvPr id="320" name="편집하려면 이중 클릭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58" y="3489116"/>
            <a:ext cx="11625091" cy="4735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이미지" descr="이미지"/>
          <p:cNvPicPr>
            <a:picLocks noChangeAspect="1"/>
          </p:cNvPicPr>
          <p:nvPr/>
        </p:nvPicPr>
        <p:blipFill>
          <a:blip r:embed="rId2"/>
          <a:srcRect l="43020"/>
          <a:stretch>
            <a:fillRect/>
          </a:stretch>
        </p:blipFill>
        <p:spPr>
          <a:xfrm>
            <a:off x="13590782" y="3489194"/>
            <a:ext cx="6623877" cy="4735272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Initialization of “state”"/>
          <p:cNvSpPr txBox="1"/>
          <p:nvPr/>
        </p:nvSpPr>
        <p:spPr>
          <a:xfrm>
            <a:off x="4101470" y="8367905"/>
            <a:ext cx="414070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Initialization of “state”</a:t>
            </a:r>
          </a:p>
        </p:txBody>
      </p:sp>
      <p:sp>
        <p:nvSpPr>
          <p:cNvPr id="324" name="Iterative optimization"/>
          <p:cNvSpPr txBox="1"/>
          <p:nvPr/>
        </p:nvSpPr>
        <p:spPr>
          <a:xfrm>
            <a:off x="11501428" y="8367905"/>
            <a:ext cx="395059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Iterative optimization</a:t>
            </a:r>
          </a:p>
        </p:txBody>
      </p:sp>
      <p:sp>
        <p:nvSpPr>
          <p:cNvPr id="325" name="Measuring “action”"/>
          <p:cNvSpPr txBox="1"/>
          <p:nvPr/>
        </p:nvSpPr>
        <p:spPr>
          <a:xfrm>
            <a:off x="17511579" y="8367905"/>
            <a:ext cx="362026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Measuring “action”</a:t>
            </a:r>
          </a:p>
        </p:txBody>
      </p:sp>
      <p:sp>
        <p:nvSpPr>
          <p:cNvPr id="326" name="만약 위와 같은 VQC의 응용 사례가 각각의 큐빗들이 0으로 측정될 확률만을 필요로 하는 과정이라면, 전체 state vector 를 계산하지 않고, 마지막…"/>
          <p:cNvSpPr txBox="1"/>
          <p:nvPr/>
        </p:nvSpPr>
        <p:spPr>
          <a:xfrm>
            <a:off x="322516" y="9972165"/>
            <a:ext cx="23738968" cy="2065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만약 위와 같은 VQC의 응용 사례가 각각의 큐빗들이 0으로 측정될 확률만을 필요로 하는 과정이라면, 전체 state vector 를 계산하지 않고, 마지막</a:t>
            </a:r>
          </a:p>
          <a:p>
            <a:r>
              <a:t>measurement expression 만이 필요하다. 이 expression 은 앞서 살펴보았듯이 simplify 가 가능한 경우가 있고, 여기서 speedup 을 이끌어낼 수 있다.</a:t>
            </a:r>
          </a:p>
          <a:p>
            <a:endParaRPr/>
          </a:p>
          <a:p>
            <a:r>
              <a:t>이러한 양자회로의 사용은 Deep Q-Learning 과 같은 신경망 학습과 강화학습과 같은 상황에서 훨씬 적은 메모리로 같은 퍼포먼스를 내는 이점이 있다.  </a:t>
            </a:r>
          </a:p>
        </p:txBody>
      </p:sp>
      <p:sp>
        <p:nvSpPr>
          <p:cNvPr id="3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Measurement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Measurement Simplification</a:t>
            </a:r>
          </a:p>
        </p:txBody>
      </p:sp>
      <p:sp>
        <p:nvSpPr>
          <p:cNvPr id="330" name="왼쪽과 같은 2 qubit VQC 의 결과를 계산해보았다.…"/>
          <p:cNvSpPr txBox="1">
            <a:spLocks noGrp="1"/>
          </p:cNvSpPr>
          <p:nvPr>
            <p:ph type="body" sz="half" idx="1"/>
          </p:nvPr>
        </p:nvSpPr>
        <p:spPr>
          <a:xfrm>
            <a:off x="11719255" y="3149600"/>
            <a:ext cx="10975645" cy="9296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33400" indent="-533400" defTabSz="693419">
              <a:spcBef>
                <a:spcPts val="4900"/>
              </a:spcBef>
              <a:defRPr sz="4032"/>
            </a:pPr>
            <a:r>
              <a:t>왼쪽과 같은 2 qubit VQC 의 결과를 계산해보았다.</a:t>
            </a:r>
          </a:p>
          <a:p>
            <a:pPr marL="533400" indent="-533400" defTabSz="693419">
              <a:spcBef>
                <a:spcPts val="4900"/>
              </a:spcBef>
              <a:defRPr sz="4032"/>
            </a:pPr>
            <a:r>
              <a:t>왼쪽의 경우에 output은 1st qubit, 2nd qubit 이 0으로 측정될 확률이다.</a:t>
            </a:r>
          </a:p>
          <a:p>
            <a:pPr marL="533400" indent="-533400" defTabSz="693419">
              <a:spcBef>
                <a:spcPts val="4900"/>
              </a:spcBef>
              <a:defRPr sz="4032"/>
            </a:pPr>
            <a:r>
              <a:t>연구의 목표는 마지막에 output 에서는 statevector의 진폭들이 제곱되고 더해진 measurement probability 만이 중요하기 때문에 , 이 expression 을 simplify 해서 얻어지는 computational benefit 을 분석해 보는 것이다.</a:t>
            </a:r>
          </a:p>
          <a:p>
            <a:pPr marL="533400" indent="-533400" defTabSz="693419">
              <a:spcBef>
                <a:spcPts val="4900"/>
              </a:spcBef>
              <a:defRPr sz="4032"/>
            </a:pPr>
            <a:r>
              <a:t>가정: input state 의 진폭 정보가 실수라 가정함. 즉, input = (cos(theta), sin (theta) ) 형태. (이 가정은 추후 완화 가능)</a:t>
            </a:r>
          </a:p>
        </p:txBody>
      </p:sp>
      <p:pic>
        <p:nvPicPr>
          <p:cNvPr id="331" name="이미지" descr="이미지"/>
          <p:cNvPicPr>
            <a:picLocks noChangeAspect="1"/>
          </p:cNvPicPr>
          <p:nvPr/>
        </p:nvPicPr>
        <p:blipFill>
          <a:blip r:embed="rId2"/>
          <a:srcRect b="3446"/>
          <a:stretch>
            <a:fillRect/>
          </a:stretch>
        </p:blipFill>
        <p:spPr>
          <a:xfrm>
            <a:off x="230733" y="5287527"/>
            <a:ext cx="11228881" cy="303268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9E64B3-6D00-F849-B2AF-48E807D5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24384000" cy="111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1896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Leafcou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Leafcount</a:t>
            </a:r>
          </a:p>
        </p:txBody>
      </p:sp>
      <p:pic>
        <p:nvPicPr>
          <p:cNvPr id="35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980" y="4194753"/>
            <a:ext cx="8202041" cy="157395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57" name="LeafCount gives a measure of the total &quot;size&quot; of an expression.…"/>
          <p:cNvSpPr txBox="1"/>
          <p:nvPr/>
        </p:nvSpPr>
        <p:spPr>
          <a:xfrm>
            <a:off x="3048000" y="6659407"/>
            <a:ext cx="17940639" cy="240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algn="l" defTabSz="457200">
              <a:buClr>
                <a:srgbClr val="333333"/>
              </a:buClr>
              <a:buSzPct val="125000"/>
              <a:buFont typeface="Helvetica"/>
              <a:buChar char="•"/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49A6"/>
                </a:solidFill>
              </a:rPr>
              <a:t>	</a:t>
            </a:r>
            <a:r>
              <a:rPr>
                <a:solidFill>
                  <a:srgbClr val="0549A6"/>
                </a:solidFill>
                <a:hlinkClick r:id="rId3"/>
              </a:rPr>
              <a:t>LeafCount</a:t>
            </a:r>
            <a:r>
              <a:t> gives a measure of the total "size" of an expression.</a:t>
            </a:r>
          </a:p>
          <a:p>
            <a:pPr marL="457200" indent="-317500" algn="l" defTabSz="457200">
              <a:buClr>
                <a:srgbClr val="333333"/>
              </a:buClr>
              <a:buSzPct val="125000"/>
              <a:buFont typeface="Helvetica"/>
              <a:buChar char="•"/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49A6"/>
                </a:solidFill>
              </a:rPr>
              <a:t>	</a:t>
            </a:r>
            <a:r>
              <a:rPr>
                <a:solidFill>
                  <a:srgbClr val="0549A6"/>
                </a:solidFill>
                <a:hlinkClick r:id="rId3"/>
              </a:rPr>
              <a:t>LeafCount</a:t>
            </a:r>
            <a:r>
              <a:t> counts the number of subexpressions in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expr</a:t>
            </a:r>
            <a:r>
              <a:t> that correspond to "leaves" on the expression tree.</a:t>
            </a:r>
          </a:p>
          <a:p>
            <a:pPr marL="457200" indent="-317500" algn="l" defTabSz="457200">
              <a:buClr>
                <a:srgbClr val="333333"/>
              </a:buClr>
              <a:buSzPct val="125000"/>
              <a:buFont typeface="Helvetica"/>
              <a:buChar char="•"/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49A6"/>
                </a:solidFill>
              </a:rPr>
              <a:t>	</a:t>
            </a:r>
            <a:r>
              <a:rPr>
                <a:solidFill>
                  <a:srgbClr val="0549A6"/>
                </a:solidFill>
                <a:hlinkClick r:id="rId3"/>
              </a:rPr>
              <a:t>LeafCount</a:t>
            </a:r>
            <a:r>
              <a:t> is based on </a:t>
            </a:r>
            <a:r>
              <a:rPr>
                <a:solidFill>
                  <a:srgbClr val="0549A6"/>
                </a:solidFill>
                <a:hlinkClick r:id="rId4"/>
              </a:rPr>
              <a:t>FullForm</a:t>
            </a:r>
            <a:r>
              <a:t> representation of expressions.</a:t>
            </a:r>
          </a:p>
          <a:p>
            <a:pPr marL="457200" indent="-317500" algn="l" defTabSz="457200">
              <a:buClr>
                <a:srgbClr val="333333"/>
              </a:buClr>
              <a:buSzPct val="125000"/>
              <a:buFont typeface="Helvetica"/>
              <a:buChar char="•"/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	Numbers with heads </a:t>
            </a:r>
            <a:r>
              <a:rPr>
                <a:solidFill>
                  <a:srgbClr val="0549A6"/>
                </a:solidFill>
                <a:hlinkClick r:id="rId5"/>
              </a:rPr>
              <a:t>Rational</a:t>
            </a:r>
            <a:r>
              <a:t> and </a:t>
            </a:r>
            <a:r>
              <a:rPr>
                <a:solidFill>
                  <a:srgbClr val="0549A6"/>
                </a:solidFill>
                <a:hlinkClick r:id="rId6"/>
              </a:rPr>
              <a:t>Complex</a:t>
            </a:r>
            <a:r>
              <a:t> are treated as composite objects, just as in </a:t>
            </a:r>
            <a:r>
              <a:rPr>
                <a:solidFill>
                  <a:srgbClr val="0549A6"/>
                </a:solidFill>
                <a:hlinkClick r:id="rId4"/>
              </a:rPr>
              <a:t>FullForm</a:t>
            </a:r>
            <a:r>
              <a:t>.</a:t>
            </a:r>
          </a:p>
        </p:txBody>
      </p:sp>
      <p:pic>
        <p:nvPicPr>
          <p:cNvPr id="358" name="이미지" descr="이미지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84" y="1224573"/>
            <a:ext cx="6266207" cy="4689925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eafcount 는 expression 의 total size 를 정의하는 mathematica 의 함수이고, 이를 이용해서 하나의 expression 의 “크기” 를 측정했다.…"/>
          <p:cNvSpPr txBox="1"/>
          <p:nvPr/>
        </p:nvSpPr>
        <p:spPr>
          <a:xfrm>
            <a:off x="1267586" y="10316585"/>
            <a:ext cx="21848827" cy="109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Leafcount 는 expression 의 total size 를 정의하는 mathematica 의 함수이고, 이를 이용해서 하나의 expression 의 “크기” 를 측정했다.</a:t>
            </a:r>
          </a:p>
          <a:p>
            <a:r>
              <a:t>Expression 의 computation time이 Leafcount 에 비례할 것이라 가정하고 분석을 진행했다.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2" name="편집하려면 이중 클릭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02" y="98236"/>
            <a:ext cx="15408796" cy="13519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직사각형 직사각형" descr="직사각형 직사각형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98" y="12150941"/>
            <a:ext cx="1868561" cy="1436115"/>
          </a:xfrm>
          <a:prstGeom prst="rect">
            <a:avLst/>
          </a:prstGeom>
        </p:spPr>
      </p:pic>
      <p:sp>
        <p:nvSpPr>
          <p:cNvPr id="3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N=2, # of gates = 10, # of layers =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N=2, # of gates = 10, # of layers = 1</a:t>
            </a:r>
          </a:p>
        </p:txBody>
      </p:sp>
      <p:pic>
        <p:nvPicPr>
          <p:cNvPr id="36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69" y="3993707"/>
            <a:ext cx="7604411" cy="1826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VQC circuit used in Quantum Reinforcement Learning"/>
          <p:cNvSpPr txBox="1"/>
          <p:nvPr/>
        </p:nvSpPr>
        <p:spPr>
          <a:xfrm>
            <a:off x="641900" y="3137954"/>
            <a:ext cx="986409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VQC circuit used in Quantum Reinforcement Learning</a:t>
            </a:r>
          </a:p>
        </p:txBody>
      </p:sp>
      <p:sp>
        <p:nvSpPr>
          <p:cNvPr id="37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grpSp>
        <p:nvGrpSpPr>
          <p:cNvPr id="376" name="그룹"/>
          <p:cNvGrpSpPr/>
          <p:nvPr/>
        </p:nvGrpSpPr>
        <p:grpSpPr>
          <a:xfrm>
            <a:off x="1023544" y="3139184"/>
            <a:ext cx="19561682" cy="8716988"/>
            <a:chOff x="0" y="-612490"/>
            <a:chExt cx="19561679" cy="8716987"/>
          </a:xfrm>
        </p:grpSpPr>
        <p:graphicFrame>
          <p:nvGraphicFramePr>
            <p:cNvPr id="372" name="2D 세로형 막대 차트"/>
            <p:cNvGraphicFramePr/>
            <p:nvPr/>
          </p:nvGraphicFramePr>
          <p:xfrm>
            <a:off x="9804370" y="-612490"/>
            <a:ext cx="9757310" cy="87169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73" name="2273"/>
            <p:cNvSpPr txBox="1"/>
            <p:nvPr/>
          </p:nvSpPr>
          <p:spPr>
            <a:xfrm>
              <a:off x="12746852" y="-1"/>
              <a:ext cx="961645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2273</a:t>
              </a:r>
            </a:p>
          </p:txBody>
        </p:sp>
        <p:sp>
          <p:nvSpPr>
            <p:cNvPr id="374" name="757"/>
            <p:cNvSpPr txBox="1"/>
            <p:nvPr/>
          </p:nvSpPr>
          <p:spPr>
            <a:xfrm>
              <a:off x="16998799" y="4572073"/>
              <a:ext cx="749809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757</a:t>
              </a:r>
            </a:p>
          </p:txBody>
        </p:sp>
        <p:pic>
          <p:nvPicPr>
            <p:cNvPr id="375" name="이미지" descr="이미지"/>
            <p:cNvPicPr>
              <a:picLocks noChangeAspect="1"/>
            </p:cNvPicPr>
            <p:nvPr/>
          </p:nvPicPr>
          <p:blipFill>
            <a:blip r:embed="rId4"/>
            <a:srcRect b="82358"/>
            <a:stretch>
              <a:fillRect/>
            </a:stretch>
          </p:blipFill>
          <p:spPr>
            <a:xfrm>
              <a:off x="0" y="2657856"/>
              <a:ext cx="9568315" cy="2674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N=4, # of gates = 8, # of layers =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N=4, # of gates = 8, # of layers = 1</a:t>
            </a:r>
          </a:p>
        </p:txBody>
      </p:sp>
      <p:grpSp>
        <p:nvGrpSpPr>
          <p:cNvPr id="383" name="그룹"/>
          <p:cNvGrpSpPr/>
          <p:nvPr/>
        </p:nvGrpSpPr>
        <p:grpSpPr>
          <a:xfrm>
            <a:off x="5084809" y="3139184"/>
            <a:ext cx="15500416" cy="8716988"/>
            <a:chOff x="0" y="-1289141"/>
            <a:chExt cx="15500414" cy="8716987"/>
          </a:xfrm>
        </p:grpSpPr>
        <p:pic>
          <p:nvPicPr>
            <p:cNvPr id="379" name="이미지" descr="이미지"/>
            <p:cNvPicPr>
              <a:picLocks noChangeAspect="1"/>
            </p:cNvPicPr>
            <p:nvPr/>
          </p:nvPicPr>
          <p:blipFill>
            <a:blip r:embed="rId2"/>
            <a:srcRect b="17641"/>
            <a:stretch>
              <a:fillRect/>
            </a:stretch>
          </p:blipFill>
          <p:spPr>
            <a:xfrm>
              <a:off x="0" y="1381768"/>
              <a:ext cx="5333431" cy="3724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aphicFrame>
          <p:nvGraphicFramePr>
            <p:cNvPr id="380" name="2D 세로형 막대 차트"/>
            <p:cNvGraphicFramePr/>
            <p:nvPr/>
          </p:nvGraphicFramePr>
          <p:xfrm>
            <a:off x="5969064" y="-1289142"/>
            <a:ext cx="9531352" cy="87169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81" name="321"/>
            <p:cNvSpPr txBox="1"/>
            <p:nvPr/>
          </p:nvSpPr>
          <p:spPr>
            <a:xfrm>
              <a:off x="8763104" y="601484"/>
              <a:ext cx="749809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321</a:t>
              </a:r>
            </a:p>
          </p:txBody>
        </p:sp>
        <p:sp>
          <p:nvSpPr>
            <p:cNvPr id="382" name="8"/>
            <p:cNvSpPr txBox="1"/>
            <p:nvPr/>
          </p:nvSpPr>
          <p:spPr>
            <a:xfrm>
              <a:off x="13262983" y="5883634"/>
              <a:ext cx="326137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8</a:t>
              </a:r>
            </a:p>
          </p:txBody>
        </p:sp>
      </p:grpSp>
      <p:sp>
        <p:nvSpPr>
          <p:cNvPr id="384" name="Various VQCs …"/>
          <p:cNvSpPr txBox="1"/>
          <p:nvPr/>
        </p:nvSpPr>
        <p:spPr>
          <a:xfrm>
            <a:off x="3921432" y="4717377"/>
            <a:ext cx="307810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Various VQCs …</a:t>
            </a:r>
          </a:p>
        </p:txBody>
      </p:sp>
      <p:sp>
        <p:nvSpPr>
          <p:cNvPr id="3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N=4, # of gates = 16, # of layers =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N=4, # of gates = 16, # of layers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</a:p>
        </p:txBody>
      </p:sp>
      <p:grpSp>
        <p:nvGrpSpPr>
          <p:cNvPr id="394" name="그룹"/>
          <p:cNvGrpSpPr/>
          <p:nvPr/>
        </p:nvGrpSpPr>
        <p:grpSpPr>
          <a:xfrm>
            <a:off x="2228986" y="3139184"/>
            <a:ext cx="18356239" cy="8716988"/>
            <a:chOff x="0" y="-1289141"/>
            <a:chExt cx="18356237" cy="8716987"/>
          </a:xfrm>
        </p:grpSpPr>
        <p:grpSp>
          <p:nvGrpSpPr>
            <p:cNvPr id="391" name="그룹"/>
            <p:cNvGrpSpPr/>
            <p:nvPr/>
          </p:nvGrpSpPr>
          <p:grpSpPr>
            <a:xfrm>
              <a:off x="0" y="-1289142"/>
              <a:ext cx="18356238" cy="8716989"/>
              <a:chOff x="0" y="-1289141"/>
              <a:chExt cx="18356237" cy="8716987"/>
            </a:xfrm>
          </p:grpSpPr>
          <p:pic>
            <p:nvPicPr>
              <p:cNvPr id="388" name="이미지" descr="이미지"/>
              <p:cNvPicPr>
                <a:picLocks noChangeAspect="1"/>
              </p:cNvPicPr>
              <p:nvPr/>
            </p:nvPicPr>
            <p:blipFill>
              <a:blip r:embed="rId2"/>
              <a:srcRect b="16741"/>
              <a:stretch>
                <a:fillRect/>
              </a:stretch>
            </p:blipFill>
            <p:spPr>
              <a:xfrm>
                <a:off x="0" y="1366592"/>
                <a:ext cx="4973423" cy="35106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9" name="이미지" descr="이미지"/>
              <p:cNvPicPr>
                <a:picLocks noChangeAspect="1"/>
              </p:cNvPicPr>
              <p:nvPr/>
            </p:nvPicPr>
            <p:blipFill>
              <a:blip r:embed="rId2"/>
              <a:srcRect l="13904" b="17287"/>
              <a:stretch>
                <a:fillRect/>
              </a:stretch>
            </p:blipFill>
            <p:spPr>
              <a:xfrm>
                <a:off x="4301735" y="1366592"/>
                <a:ext cx="4281875" cy="34876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aphicFrame>
            <p:nvGraphicFramePr>
              <p:cNvPr id="390" name="2D 세로형 막대 차트"/>
              <p:cNvGraphicFramePr/>
              <p:nvPr/>
            </p:nvGraphicFramePr>
            <p:xfrm>
              <a:off x="8372970" y="-1289142"/>
              <a:ext cx="9983268" cy="871698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92" name="14081"/>
            <p:cNvSpPr txBox="1"/>
            <p:nvPr/>
          </p:nvSpPr>
          <p:spPr>
            <a:xfrm>
              <a:off x="11336082" y="189162"/>
              <a:ext cx="117348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14081</a:t>
              </a:r>
            </a:p>
          </p:txBody>
        </p:sp>
        <p:sp>
          <p:nvSpPr>
            <p:cNvPr id="393" name="3892"/>
            <p:cNvSpPr txBox="1"/>
            <p:nvPr/>
          </p:nvSpPr>
          <p:spPr>
            <a:xfrm>
              <a:off x="15659037" y="4434601"/>
              <a:ext cx="96164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3892</a:t>
              </a:r>
            </a:p>
          </p:txBody>
        </p:sp>
      </p:grpSp>
      <p:sp>
        <p:nvSpPr>
          <p:cNvPr id="395" name="Various VQCs …"/>
          <p:cNvSpPr txBox="1"/>
          <p:nvPr/>
        </p:nvSpPr>
        <p:spPr>
          <a:xfrm>
            <a:off x="3921432" y="4717377"/>
            <a:ext cx="307810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Various VQCs …</a:t>
            </a:r>
          </a:p>
        </p:txBody>
      </p:sp>
      <p:sp>
        <p:nvSpPr>
          <p:cNvPr id="39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1. Simple rules in basic quantum circu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Simple rules in basic quantum circuits </a:t>
            </a:r>
          </a:p>
        </p:txBody>
      </p:sp>
      <p:sp>
        <p:nvSpPr>
          <p:cNvPr id="13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N=4, # of gates = 8, # of layers =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N=4, # of gates = 8, # of layers = 1</a:t>
            </a:r>
          </a:p>
        </p:txBody>
      </p:sp>
      <p:grpSp>
        <p:nvGrpSpPr>
          <p:cNvPr id="403" name="그룹"/>
          <p:cNvGrpSpPr/>
          <p:nvPr/>
        </p:nvGrpSpPr>
        <p:grpSpPr>
          <a:xfrm>
            <a:off x="3031325" y="3139184"/>
            <a:ext cx="17553900" cy="8716988"/>
            <a:chOff x="0" y="-1289141"/>
            <a:chExt cx="17553899" cy="8716987"/>
          </a:xfrm>
        </p:grpSpPr>
        <p:pic>
          <p:nvPicPr>
            <p:cNvPr id="399" name="이미지" descr="이미지"/>
            <p:cNvPicPr>
              <a:picLocks noChangeAspect="1"/>
            </p:cNvPicPr>
            <p:nvPr/>
          </p:nvPicPr>
          <p:blipFill>
            <a:blip r:embed="rId2"/>
            <a:srcRect b="18628"/>
            <a:stretch>
              <a:fillRect/>
            </a:stretch>
          </p:blipFill>
          <p:spPr>
            <a:xfrm>
              <a:off x="0" y="1305154"/>
              <a:ext cx="7650699" cy="36125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aphicFrame>
          <p:nvGraphicFramePr>
            <p:cNvPr id="400" name="2D 세로형 막대 차트"/>
            <p:cNvGraphicFramePr/>
            <p:nvPr/>
          </p:nvGraphicFramePr>
          <p:xfrm>
            <a:off x="8022549" y="-1289142"/>
            <a:ext cx="9531351" cy="87169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01" name="225"/>
            <p:cNvSpPr txBox="1"/>
            <p:nvPr/>
          </p:nvSpPr>
          <p:spPr>
            <a:xfrm>
              <a:off x="10830788" y="842432"/>
              <a:ext cx="749809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225</a:t>
              </a:r>
            </a:p>
          </p:txBody>
        </p:sp>
        <p:sp>
          <p:nvSpPr>
            <p:cNvPr id="402" name="8"/>
            <p:cNvSpPr txBox="1"/>
            <p:nvPr/>
          </p:nvSpPr>
          <p:spPr>
            <a:xfrm>
              <a:off x="15245461" y="5840551"/>
              <a:ext cx="326137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8</a:t>
              </a:r>
            </a:p>
          </p:txBody>
        </p:sp>
      </p:grpSp>
      <p:sp>
        <p:nvSpPr>
          <p:cNvPr id="404" name="Various VQCs …"/>
          <p:cNvSpPr txBox="1"/>
          <p:nvPr/>
        </p:nvSpPr>
        <p:spPr>
          <a:xfrm>
            <a:off x="3921432" y="4717377"/>
            <a:ext cx="307810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Various VQCs …</a:t>
            </a:r>
          </a:p>
        </p:txBody>
      </p:sp>
      <p:sp>
        <p:nvSpPr>
          <p:cNvPr id="40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pSp>
        <p:nvGrpSpPr>
          <p:cNvPr id="428" name="그룹"/>
          <p:cNvGrpSpPr/>
          <p:nvPr/>
        </p:nvGrpSpPr>
        <p:grpSpPr>
          <a:xfrm>
            <a:off x="-18148828" y="-8437690"/>
            <a:ext cx="17477494" cy="32550101"/>
            <a:chOff x="0" y="-609775"/>
            <a:chExt cx="17477492" cy="32550099"/>
          </a:xfrm>
        </p:grpSpPr>
        <p:grpSp>
          <p:nvGrpSpPr>
            <p:cNvPr id="410" name="그룹"/>
            <p:cNvGrpSpPr/>
            <p:nvPr/>
          </p:nvGrpSpPr>
          <p:grpSpPr>
            <a:xfrm>
              <a:off x="-1" y="-609776"/>
              <a:ext cx="17233955" cy="7830567"/>
              <a:chOff x="0" y="-609775"/>
              <a:chExt cx="17233953" cy="7830565"/>
            </a:xfrm>
          </p:grpSpPr>
          <p:graphicFrame>
            <p:nvGraphicFramePr>
              <p:cNvPr id="406" name="2D 세로형 막대 차트"/>
              <p:cNvGraphicFramePr/>
              <p:nvPr/>
            </p:nvGraphicFramePr>
            <p:xfrm>
              <a:off x="8493120" y="-609776"/>
              <a:ext cx="8740834" cy="783056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407" name="2273"/>
              <p:cNvSpPr txBox="1"/>
              <p:nvPr/>
            </p:nvSpPr>
            <p:spPr>
              <a:xfrm>
                <a:off x="11231156" y="-1"/>
                <a:ext cx="847298" cy="4938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2273</a:t>
                </a:r>
              </a:p>
            </p:txBody>
          </p:sp>
          <p:sp>
            <p:nvSpPr>
              <p:cNvPr id="408" name="757"/>
              <p:cNvSpPr txBox="1"/>
              <p:nvPr/>
            </p:nvSpPr>
            <p:spPr>
              <a:xfrm>
                <a:off x="14977515" y="4028419"/>
                <a:ext cx="660651" cy="4938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757</a:t>
                </a:r>
              </a:p>
            </p:txBody>
          </p:sp>
          <p:pic>
            <p:nvPicPr>
              <p:cNvPr id="409" name="이미지" descr="이미지"/>
              <p:cNvPicPr>
                <a:picLocks noChangeAspect="1"/>
              </p:cNvPicPr>
              <p:nvPr/>
            </p:nvPicPr>
            <p:blipFill>
              <a:blip r:embed="rId5"/>
              <a:srcRect b="82358"/>
              <a:stretch>
                <a:fillRect/>
              </a:stretch>
            </p:blipFill>
            <p:spPr>
              <a:xfrm>
                <a:off x="0" y="2341817"/>
                <a:ext cx="8430570" cy="23567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5" name="그룹"/>
            <p:cNvGrpSpPr/>
            <p:nvPr/>
          </p:nvGrpSpPr>
          <p:grpSpPr>
            <a:xfrm>
              <a:off x="3542037" y="7547892"/>
              <a:ext cx="13816559" cy="7908781"/>
              <a:chOff x="0" y="-1213306"/>
              <a:chExt cx="13816558" cy="7908780"/>
            </a:xfrm>
          </p:grpSpPr>
          <p:pic>
            <p:nvPicPr>
              <p:cNvPr id="411" name="이미지" descr="이미지"/>
              <p:cNvPicPr>
                <a:picLocks noChangeAspect="1"/>
              </p:cNvPicPr>
              <p:nvPr/>
            </p:nvPicPr>
            <p:blipFill>
              <a:blip r:embed="rId6"/>
              <a:srcRect b="17641"/>
              <a:stretch>
                <a:fillRect/>
              </a:stretch>
            </p:blipFill>
            <p:spPr>
              <a:xfrm>
                <a:off x="0" y="1231601"/>
                <a:ext cx="4753807" cy="33193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aphicFrame>
            <p:nvGraphicFramePr>
              <p:cNvPr id="412" name="2D 세로형 막대 차트"/>
              <p:cNvGraphicFramePr/>
              <p:nvPr/>
            </p:nvGraphicFramePr>
            <p:xfrm>
              <a:off x="5211993" y="-1213307"/>
              <a:ext cx="8604566" cy="79087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413" name="321"/>
              <p:cNvSpPr txBox="1"/>
              <p:nvPr/>
            </p:nvSpPr>
            <p:spPr>
              <a:xfrm>
                <a:off x="7810751" y="536116"/>
                <a:ext cx="668321" cy="4995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321</a:t>
                </a:r>
              </a:p>
            </p:txBody>
          </p:sp>
          <p:sp>
            <p:nvSpPr>
              <p:cNvPr id="414" name="8"/>
              <p:cNvSpPr txBox="1"/>
              <p:nvPr/>
            </p:nvSpPr>
            <p:spPr>
              <a:xfrm>
                <a:off x="11821595" y="5244215"/>
                <a:ext cx="290693" cy="499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8</a:t>
                </a:r>
              </a:p>
            </p:txBody>
          </p:sp>
        </p:grpSp>
        <p:grpSp>
          <p:nvGrpSpPr>
            <p:cNvPr id="420" name="그룹"/>
            <p:cNvGrpSpPr/>
            <p:nvPr/>
          </p:nvGrpSpPr>
          <p:grpSpPr>
            <a:xfrm>
              <a:off x="2021947" y="24113108"/>
              <a:ext cx="15454421" cy="7827217"/>
              <a:chOff x="0" y="-1205653"/>
              <a:chExt cx="15454419" cy="7827216"/>
            </a:xfrm>
          </p:grpSpPr>
          <p:pic>
            <p:nvPicPr>
              <p:cNvPr id="416" name="이미지" descr="이미지"/>
              <p:cNvPicPr>
                <a:picLocks noChangeAspect="1"/>
              </p:cNvPicPr>
              <p:nvPr/>
            </p:nvPicPr>
            <p:blipFill>
              <a:blip r:embed="rId2"/>
              <a:srcRect b="18628"/>
              <a:stretch>
                <a:fillRect/>
              </a:stretch>
            </p:blipFill>
            <p:spPr>
              <a:xfrm>
                <a:off x="0" y="1148998"/>
                <a:ext cx="6735330" cy="3180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aphicFrame>
            <p:nvGraphicFramePr>
              <p:cNvPr id="417" name="2D 세로형 막대 차트"/>
              <p:cNvGraphicFramePr/>
              <p:nvPr/>
            </p:nvGraphicFramePr>
            <p:xfrm>
              <a:off x="6943385" y="-1205654"/>
              <a:ext cx="8511035" cy="782721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sp>
            <p:nvSpPr>
              <p:cNvPr id="418" name="225"/>
              <p:cNvSpPr txBox="1"/>
              <p:nvPr/>
            </p:nvSpPr>
            <p:spPr>
              <a:xfrm>
                <a:off x="9534936" y="741639"/>
                <a:ext cx="660098" cy="493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225</a:t>
                </a:r>
              </a:p>
            </p:txBody>
          </p:sp>
          <p:sp>
            <p:nvSpPr>
              <p:cNvPr id="419" name="8"/>
              <p:cNvSpPr txBox="1"/>
              <p:nvPr/>
            </p:nvSpPr>
            <p:spPr>
              <a:xfrm>
                <a:off x="13421414" y="5141757"/>
                <a:ext cx="287117" cy="493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8</a:t>
                </a:r>
              </a:p>
            </p:txBody>
          </p:sp>
        </p:grpSp>
        <p:grpSp>
          <p:nvGrpSpPr>
            <p:cNvPr id="427" name="그룹"/>
            <p:cNvGrpSpPr/>
            <p:nvPr/>
          </p:nvGrpSpPr>
          <p:grpSpPr>
            <a:xfrm>
              <a:off x="740352" y="15711977"/>
              <a:ext cx="16737141" cy="8061334"/>
              <a:chOff x="0" y="-1227620"/>
              <a:chExt cx="16737139" cy="8061332"/>
            </a:xfrm>
          </p:grpSpPr>
          <p:grpSp>
            <p:nvGrpSpPr>
              <p:cNvPr id="424" name="그룹"/>
              <p:cNvGrpSpPr/>
              <p:nvPr/>
            </p:nvGrpSpPr>
            <p:grpSpPr>
              <a:xfrm>
                <a:off x="-1" y="-1227621"/>
                <a:ext cx="16737141" cy="8061334"/>
                <a:chOff x="0" y="-1227620"/>
                <a:chExt cx="16737138" cy="8061332"/>
              </a:xfrm>
            </p:grpSpPr>
            <p:pic>
              <p:nvPicPr>
                <p:cNvPr id="421" name="이미지" descr="이미지"/>
                <p:cNvPicPr>
                  <a:picLocks noChangeAspect="1"/>
                </p:cNvPicPr>
                <p:nvPr/>
              </p:nvPicPr>
              <p:blipFill>
                <a:blip r:embed="rId6"/>
                <a:srcRect b="16741"/>
                <a:stretch>
                  <a:fillRect/>
                </a:stretch>
              </p:blipFill>
              <p:spPr>
                <a:xfrm>
                  <a:off x="0" y="1245927"/>
                  <a:ext cx="4534288" cy="32006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22" name="이미지" descr="이미지"/>
                <p:cNvPicPr>
                  <a:picLocks noChangeAspect="1"/>
                </p:cNvPicPr>
                <p:nvPr/>
              </p:nvPicPr>
              <p:blipFill>
                <a:blip r:embed="rId6"/>
                <a:srcRect l="13904" b="17287"/>
                <a:stretch>
                  <a:fillRect/>
                </a:stretch>
              </p:blipFill>
              <p:spPr>
                <a:xfrm>
                  <a:off x="3921908" y="1245927"/>
                  <a:ext cx="3903803" cy="31797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aphicFrame>
              <p:nvGraphicFramePr>
                <p:cNvPr id="423" name="2D 세로형 막대 차트"/>
                <p:cNvGraphicFramePr/>
                <p:nvPr/>
              </p:nvGraphicFramePr>
              <p:xfrm>
                <a:off x="7505722" y="-1227621"/>
                <a:ext cx="9231417" cy="806133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</p:grpSp>
          <p:sp>
            <p:nvSpPr>
              <p:cNvPr id="425" name="14081"/>
              <p:cNvSpPr txBox="1"/>
              <p:nvPr/>
            </p:nvSpPr>
            <p:spPr>
              <a:xfrm>
                <a:off x="10335151" y="172460"/>
                <a:ext cx="1328757" cy="5109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14081</a:t>
                </a:r>
              </a:p>
            </p:txBody>
          </p:sp>
          <p:sp>
            <p:nvSpPr>
              <p:cNvPr id="426" name="3892"/>
              <p:cNvSpPr txBox="1"/>
              <p:nvPr/>
            </p:nvSpPr>
            <p:spPr>
              <a:xfrm>
                <a:off x="14276406" y="4043043"/>
                <a:ext cx="1205666" cy="5109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3892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3. Application in Variational Quantum Linear Solver (VQL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Application in Variational Quantum Linear Solver (VQLS)</a:t>
            </a:r>
          </a:p>
        </p:txBody>
      </p:sp>
      <p:sp>
        <p:nvSpPr>
          <p:cNvPr id="4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VQC for Variational Quantum Linear Solver (VQL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VQC for Variational Quantum Linear Solver (VQLS)</a:t>
            </a:r>
          </a:p>
        </p:txBody>
      </p:sp>
      <p:pic>
        <p:nvPicPr>
          <p:cNvPr id="43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700" y="2233063"/>
            <a:ext cx="12979589" cy="17336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0" name="그룹"/>
          <p:cNvGrpSpPr/>
          <p:nvPr/>
        </p:nvGrpSpPr>
        <p:grpSpPr>
          <a:xfrm>
            <a:off x="1081552" y="4034608"/>
            <a:ext cx="21809217" cy="9432370"/>
            <a:chOff x="0" y="0"/>
            <a:chExt cx="21809216" cy="9432369"/>
          </a:xfrm>
        </p:grpSpPr>
        <p:pic>
          <p:nvPicPr>
            <p:cNvPr id="435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4250" y="3843522"/>
              <a:ext cx="12749557" cy="55888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263001" cy="4148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7" name="Objective: Optimizing the parameters of 9 Ry gates, minimizing P(q0; 0)"/>
            <p:cNvSpPr txBox="1"/>
            <p:nvPr/>
          </p:nvSpPr>
          <p:spPr>
            <a:xfrm>
              <a:off x="14044172" y="1347432"/>
              <a:ext cx="7765045" cy="1030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Objective: Optimizing the parameters of 9 Ry gates, minimizing P(q0; 0) </a:t>
              </a:r>
            </a:p>
          </p:txBody>
        </p:sp>
        <p:sp>
          <p:nvSpPr>
            <p:cNvPr id="438" name="Change the parameters of Ry gate,…"/>
            <p:cNvSpPr txBox="1"/>
            <p:nvPr/>
          </p:nvSpPr>
          <p:spPr>
            <a:xfrm>
              <a:off x="14822292" y="4134305"/>
              <a:ext cx="6696895" cy="1500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Change the parameters of Ry gate, </a:t>
              </a:r>
            </a:p>
            <a:p>
              <a:r>
                <a:t>in order to minimize the probability of 1st qubit in |0&gt; state.</a:t>
              </a:r>
            </a:p>
          </p:txBody>
        </p:sp>
        <p:sp>
          <p:nvSpPr>
            <p:cNvPr id="439" name="선"/>
            <p:cNvSpPr/>
            <p:nvPr/>
          </p:nvSpPr>
          <p:spPr>
            <a:xfrm flipH="1">
              <a:off x="13472866" y="4675056"/>
              <a:ext cx="1195265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After simplify, decrease of expression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After simplify, decrease of expression size</a:t>
            </a:r>
          </a:p>
        </p:txBody>
      </p:sp>
      <p:sp>
        <p:nvSpPr>
          <p:cNvPr id="444" name="Expecting x42 calculation time decrease after simplification"/>
          <p:cNvSpPr txBox="1"/>
          <p:nvPr/>
        </p:nvSpPr>
        <p:spPr>
          <a:xfrm>
            <a:off x="5212676" y="12241888"/>
            <a:ext cx="13958647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 i="1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Expecting x42 calculation time decrease after simplification </a:t>
            </a:r>
          </a:p>
        </p:txBody>
      </p:sp>
      <p:sp>
        <p:nvSpPr>
          <p:cNvPr id="4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454" name="그룹"/>
          <p:cNvGrpSpPr/>
          <p:nvPr/>
        </p:nvGrpSpPr>
        <p:grpSpPr>
          <a:xfrm>
            <a:off x="1556925" y="3147939"/>
            <a:ext cx="22453298" cy="8643287"/>
            <a:chOff x="-1223110" y="-1215440"/>
            <a:chExt cx="22453297" cy="8643286"/>
          </a:xfrm>
        </p:grpSpPr>
        <p:grpSp>
          <p:nvGrpSpPr>
            <p:cNvPr id="449" name="그룹"/>
            <p:cNvGrpSpPr/>
            <p:nvPr/>
          </p:nvGrpSpPr>
          <p:grpSpPr>
            <a:xfrm>
              <a:off x="-1223111" y="-1215441"/>
              <a:ext cx="10876760" cy="8643287"/>
              <a:chOff x="-1223110" y="-1215440"/>
              <a:chExt cx="10876758" cy="8643286"/>
            </a:xfrm>
          </p:grpSpPr>
          <p:graphicFrame>
            <p:nvGraphicFramePr>
              <p:cNvPr id="446" name="Leafcount of h_test"/>
              <p:cNvGraphicFramePr/>
              <p:nvPr/>
            </p:nvGraphicFramePr>
            <p:xfrm>
              <a:off x="-1223111" y="-1215441"/>
              <a:ext cx="9757310" cy="86432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47" name="x28 smaller…"/>
              <p:cNvSpPr txBox="1"/>
              <p:nvPr/>
            </p:nvSpPr>
            <p:spPr>
              <a:xfrm>
                <a:off x="6488220" y="2423337"/>
                <a:ext cx="3165428" cy="108041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t>x28 smaller</a:t>
                </a:r>
              </a:p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t>96.5% decrease</a:t>
                </a:r>
              </a:p>
            </p:txBody>
          </p:sp>
          <p:sp>
            <p:nvSpPr>
              <p:cNvPr id="448" name="선"/>
              <p:cNvSpPr/>
              <p:nvPr/>
            </p:nvSpPr>
            <p:spPr>
              <a:xfrm flipH="1">
                <a:off x="6413261" y="351688"/>
                <a:ext cx="1" cy="60355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53" name="그룹"/>
            <p:cNvGrpSpPr/>
            <p:nvPr/>
          </p:nvGrpSpPr>
          <p:grpSpPr>
            <a:xfrm>
              <a:off x="9823357" y="-1215441"/>
              <a:ext cx="11406830" cy="8643287"/>
              <a:chOff x="-1675027" y="-1215440"/>
              <a:chExt cx="11406828" cy="8643286"/>
            </a:xfrm>
          </p:grpSpPr>
          <p:graphicFrame>
            <p:nvGraphicFramePr>
              <p:cNvPr id="450" name="Leafcount of specialh_test_I"/>
              <p:cNvGraphicFramePr/>
              <p:nvPr/>
            </p:nvGraphicFramePr>
            <p:xfrm>
              <a:off x="-1675028" y="-1215441"/>
              <a:ext cx="10209227" cy="86432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51" name="x49 smaller…"/>
              <p:cNvSpPr txBox="1"/>
              <p:nvPr/>
            </p:nvSpPr>
            <p:spPr>
              <a:xfrm>
                <a:off x="6566374" y="2437483"/>
                <a:ext cx="3165428" cy="108041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t>x49 smaller</a:t>
                </a:r>
              </a:p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t>98% decrease</a:t>
                </a:r>
              </a:p>
            </p:txBody>
          </p:sp>
          <p:sp>
            <p:nvSpPr>
              <p:cNvPr id="452" name="선"/>
              <p:cNvSpPr/>
              <p:nvPr/>
            </p:nvSpPr>
            <p:spPr>
              <a:xfrm flipH="1">
                <a:off x="6432799" y="365834"/>
                <a:ext cx="1" cy="60355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VQLS Simplification Overall Proced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VQLS Simplification Overall Procedure</a:t>
            </a:r>
          </a:p>
        </p:txBody>
      </p:sp>
      <p:sp>
        <p:nvSpPr>
          <p:cNvPr id="4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pSp>
        <p:nvGrpSpPr>
          <p:cNvPr id="473" name="그룹"/>
          <p:cNvGrpSpPr/>
          <p:nvPr/>
        </p:nvGrpSpPr>
        <p:grpSpPr>
          <a:xfrm>
            <a:off x="5016298" y="2853187"/>
            <a:ext cx="14351404" cy="9542633"/>
            <a:chOff x="-53881" y="-53881"/>
            <a:chExt cx="14351403" cy="9542631"/>
          </a:xfrm>
        </p:grpSpPr>
        <p:sp>
          <p:nvSpPr>
            <p:cNvPr id="458" name="Construct quantum circuit of VQLS, and apply expression simplification using Mathematica…"/>
            <p:cNvSpPr txBox="1"/>
            <p:nvPr/>
          </p:nvSpPr>
          <p:spPr>
            <a:xfrm>
              <a:off x="1153361" y="175535"/>
              <a:ext cx="11936918" cy="10708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Construct quantum circuit of VQLS, and apply expression simplification using Mathematica</a:t>
              </a:r>
            </a:p>
            <a:p>
              <a:r>
                <a:t> using Mathematica</a:t>
              </a:r>
            </a:p>
          </p:txBody>
        </p:sp>
        <p:pic>
          <p:nvPicPr>
            <p:cNvPr id="459" name="모서리가 둥근 직사각형 모서리가 둥근 직사각형" descr="모서리가 둥근 직사각형 모서리가 둥근 직사각형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3882" y="-53882"/>
              <a:ext cx="14351405" cy="1613215"/>
            </a:xfrm>
            <a:prstGeom prst="rect">
              <a:avLst/>
            </a:prstGeom>
            <a:effectLst/>
          </p:spPr>
        </p:pic>
        <p:sp>
          <p:nvSpPr>
            <p:cNvPr id="461" name="선"/>
            <p:cNvSpPr/>
            <p:nvPr/>
          </p:nvSpPr>
          <p:spPr>
            <a:xfrm>
              <a:off x="7121820" y="1614611"/>
              <a:ext cx="1" cy="91936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462" name="모서리가 둥근 직사각형 모서리가 둥근 직사각형" descr="모서리가 둥근 직사각형 모서리가 둥근 직사각형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3882" y="2589257"/>
              <a:ext cx="14351405" cy="1613215"/>
            </a:xfrm>
            <a:prstGeom prst="rect">
              <a:avLst/>
            </a:prstGeom>
            <a:effectLst/>
          </p:spPr>
        </p:pic>
        <p:sp>
          <p:nvSpPr>
            <p:cNvPr id="464" name="선"/>
            <p:cNvSpPr/>
            <p:nvPr/>
          </p:nvSpPr>
          <p:spPr>
            <a:xfrm>
              <a:off x="7121820" y="4257750"/>
              <a:ext cx="1" cy="91936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465" name="모서리가 둥근 직사각형 모서리가 둥근 직사각형" descr="모서리가 둥근 직사각형 모서리가 둥근 직사각형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3882" y="5232396"/>
              <a:ext cx="14351405" cy="1613216"/>
            </a:xfrm>
            <a:prstGeom prst="rect">
              <a:avLst/>
            </a:prstGeom>
            <a:effectLst/>
          </p:spPr>
        </p:pic>
        <p:sp>
          <p:nvSpPr>
            <p:cNvPr id="467" name="선"/>
            <p:cNvSpPr/>
            <p:nvPr/>
          </p:nvSpPr>
          <p:spPr>
            <a:xfrm>
              <a:off x="7121820" y="6900890"/>
              <a:ext cx="1" cy="91936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468" name="모서리가 둥근 직사각형 모서리가 둥근 직사각형" descr="모서리가 둥근 직사각형 모서리가 둥근 직사각형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3882" y="7875536"/>
              <a:ext cx="14351405" cy="1613215"/>
            </a:xfrm>
            <a:prstGeom prst="rect">
              <a:avLst/>
            </a:prstGeom>
            <a:effectLst/>
          </p:spPr>
        </p:pic>
        <p:sp>
          <p:nvSpPr>
            <p:cNvPr id="470" name="Export from Mathematica in txt. file, then convert it to tex. file"/>
            <p:cNvSpPr txBox="1"/>
            <p:nvPr/>
          </p:nvSpPr>
          <p:spPr>
            <a:xfrm>
              <a:off x="526222" y="2871964"/>
              <a:ext cx="13191197" cy="10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Export from Mathematica in txt. file, then convert it to tex. file </a:t>
              </a:r>
            </a:p>
          </p:txBody>
        </p:sp>
        <p:sp>
          <p:nvSpPr>
            <p:cNvPr id="471" name="Using latex2sympy, convert it to sympy expression, and using IBM Qiskit API (Python), execute VQLS performance test"/>
            <p:cNvSpPr txBox="1"/>
            <p:nvPr/>
          </p:nvSpPr>
          <p:spPr>
            <a:xfrm>
              <a:off x="617840" y="5515103"/>
              <a:ext cx="13295428" cy="1070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Using latex2sympy, convert it to sympy expression, and using IBM Qiskit API (Python), execute VQLS performance test </a:t>
              </a:r>
            </a:p>
          </p:txBody>
        </p:sp>
        <p:sp>
          <p:nvSpPr>
            <p:cNvPr id="472" name="Compare calculation time of original VQLS and simplified VQLS"/>
            <p:cNvSpPr txBox="1"/>
            <p:nvPr/>
          </p:nvSpPr>
          <p:spPr>
            <a:xfrm>
              <a:off x="360912" y="8158242"/>
              <a:ext cx="13693236" cy="1121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Compare calculation time of original VQLS and simplified VQLS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VQLS performance.py res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VQLS performance.py result</a:t>
            </a:r>
          </a:p>
        </p:txBody>
      </p:sp>
      <p:sp>
        <p:nvSpPr>
          <p:cNvPr id="476" name="편집하려면 이중 클릭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478" name="VQLS performance result.png" descr="VQLS performance resul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125" y="3052396"/>
            <a:ext cx="12163750" cy="9389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Identical result, faster calculation"/>
          <p:cNvSpPr txBox="1">
            <a:spLocks noGrp="1"/>
          </p:cNvSpPr>
          <p:nvPr>
            <p:ph type="title"/>
          </p:nvPr>
        </p:nvSpPr>
        <p:spPr>
          <a:xfrm>
            <a:off x="1044330" y="609600"/>
            <a:ext cx="21005801" cy="2286000"/>
          </a:xfrm>
          <a:prstGeom prst="rect">
            <a:avLst/>
          </a:prstGeom>
        </p:spPr>
        <p:txBody>
          <a:bodyPr/>
          <a:lstStyle/>
          <a:p>
            <a:r>
              <a:t>Identical result, faster calculation</a:t>
            </a:r>
          </a:p>
        </p:txBody>
      </p:sp>
      <p:sp>
        <p:nvSpPr>
          <p:cNvPr id="4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pSp>
        <p:nvGrpSpPr>
          <p:cNvPr id="486" name="그룹"/>
          <p:cNvGrpSpPr/>
          <p:nvPr/>
        </p:nvGrpSpPr>
        <p:grpSpPr>
          <a:xfrm>
            <a:off x="1362380" y="2273698"/>
            <a:ext cx="13614595" cy="10664575"/>
            <a:chOff x="0" y="0"/>
            <a:chExt cx="13614593" cy="10664573"/>
          </a:xfrm>
        </p:grpSpPr>
        <p:pic>
          <p:nvPicPr>
            <p:cNvPr id="482" name="COBYLA_4.png" descr="COBYLA_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621"/>
              <a:ext cx="7090044" cy="5317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COBYLA_21.png" descr="COBYLA_2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4" y="5303397"/>
              <a:ext cx="7090044" cy="5317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4" name="COBYLA_30.png" descr="COBYLA_30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8291" y="5274846"/>
              <a:ext cx="7186303" cy="5389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5" name="COBYLA_12.png" descr="COBYLA_1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0059" y="0"/>
              <a:ext cx="7110368" cy="53327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7" name="test_num = 300.png" descr="test_num = 3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182" y="7550150"/>
            <a:ext cx="7887330" cy="1721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test_num = 200.png" descr="test_num = 2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9638" y="5423388"/>
            <a:ext cx="7780417" cy="1362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sult of Simplification: Speedup in VQLS"/>
          <p:cNvSpPr txBox="1">
            <a:spLocks noGrp="1"/>
          </p:cNvSpPr>
          <p:nvPr>
            <p:ph type="title"/>
          </p:nvPr>
        </p:nvSpPr>
        <p:spPr>
          <a:xfrm>
            <a:off x="541139" y="355600"/>
            <a:ext cx="23361241" cy="2801938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Result of Simplification: Speedup in VQLS</a:t>
            </a:r>
          </a:p>
        </p:txBody>
      </p:sp>
      <p:grpSp>
        <p:nvGrpSpPr>
          <p:cNvPr id="498" name="그룹"/>
          <p:cNvGrpSpPr/>
          <p:nvPr/>
        </p:nvGrpSpPr>
        <p:grpSpPr>
          <a:xfrm>
            <a:off x="4657176" y="3841256"/>
            <a:ext cx="15016357" cy="8394977"/>
            <a:chOff x="-1816962" y="-967130"/>
            <a:chExt cx="15016355" cy="8394975"/>
          </a:xfrm>
        </p:grpSpPr>
        <p:graphicFrame>
          <p:nvGraphicFramePr>
            <p:cNvPr id="491" name="Average calculation time after measurement simplification"/>
            <p:cNvGraphicFramePr/>
            <p:nvPr/>
          </p:nvGraphicFramePr>
          <p:xfrm>
            <a:off x="-1816963" y="-967131"/>
            <a:ext cx="13252685" cy="8394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92" name="x184 speedup (99.5% faster)"/>
            <p:cNvSpPr txBox="1"/>
            <p:nvPr/>
          </p:nvSpPr>
          <p:spPr>
            <a:xfrm>
              <a:off x="9784164" y="2134638"/>
              <a:ext cx="3391494" cy="10804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x184 speedup (99.5% faster)</a:t>
              </a:r>
            </a:p>
          </p:txBody>
        </p:sp>
        <p:sp>
          <p:nvSpPr>
            <p:cNvPr id="493" name="선"/>
            <p:cNvSpPr/>
            <p:nvPr/>
          </p:nvSpPr>
          <p:spPr>
            <a:xfrm flipH="1">
              <a:off x="9547850" y="62989"/>
              <a:ext cx="1" cy="66129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94" name="x3.3 speedup (70% faster)"/>
            <p:cNvSpPr txBox="1"/>
            <p:nvPr/>
          </p:nvSpPr>
          <p:spPr>
            <a:xfrm>
              <a:off x="5881194" y="2134638"/>
              <a:ext cx="3165428" cy="10804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x3.3 speedup (70% faster)</a:t>
              </a:r>
            </a:p>
          </p:txBody>
        </p:sp>
        <p:sp>
          <p:nvSpPr>
            <p:cNvPr id="495" name="선"/>
            <p:cNvSpPr/>
            <p:nvPr/>
          </p:nvSpPr>
          <p:spPr>
            <a:xfrm flipH="1">
              <a:off x="5747619" y="62989"/>
              <a:ext cx="1" cy="46138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96" name="x56 speedup (98% faster)"/>
            <p:cNvSpPr txBox="1"/>
            <p:nvPr/>
          </p:nvSpPr>
          <p:spPr>
            <a:xfrm>
              <a:off x="10033965" y="5165639"/>
              <a:ext cx="3165429" cy="108041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x56 speedup (98% faster)</a:t>
              </a:r>
            </a:p>
          </p:txBody>
        </p:sp>
        <p:sp>
          <p:nvSpPr>
            <p:cNvPr id="497" name="선"/>
            <p:cNvSpPr/>
            <p:nvPr/>
          </p:nvSpPr>
          <p:spPr>
            <a:xfrm>
              <a:off x="9821388" y="4761989"/>
              <a:ext cx="1" cy="1887712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esult of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 of Simplification </a:t>
            </a:r>
          </a:p>
        </p:txBody>
      </p:sp>
      <p:sp>
        <p:nvSpPr>
          <p:cNvPr id="50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505" name="그룹"/>
          <p:cNvGrpSpPr/>
          <p:nvPr/>
        </p:nvGrpSpPr>
        <p:grpSpPr>
          <a:xfrm>
            <a:off x="1275120" y="863600"/>
            <a:ext cx="21846460" cy="11717330"/>
            <a:chOff x="38100" y="0"/>
            <a:chExt cx="21846458" cy="11717329"/>
          </a:xfrm>
        </p:grpSpPr>
        <p:graphicFrame>
          <p:nvGraphicFramePr>
            <p:cNvPr id="503" name="표"/>
            <p:cNvGraphicFramePr/>
            <p:nvPr/>
          </p:nvGraphicFramePr>
          <p:xfrm>
            <a:off x="38100" y="2062170"/>
            <a:ext cx="21846459" cy="9655160"/>
          </p:xfrm>
          <a:graphic>
            <a:graphicData uri="http://schemas.openxmlformats.org/drawingml/2006/table">
              <a:tbl>
                <a:tblPr firstRow="1" firstCol="1">
                  <a:tableStyleId>{3DC5C2F9-1CAC-4260-A1DD-9FCDBB877499}</a:tableStyleId>
                </a:tblPr>
                <a:tblGrid>
                  <a:gridCol w="363895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895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63895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63895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638959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3638959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24106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sz="3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000000"/>
                        </a:solidFill>
                        <a:miter lim="400000"/>
                      </a:ln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sz="1800" b="0"/>
                        </a:pPr>
                        <a:r>
                          <a:rPr sz="3200" b="1"/>
                          <a:t>Size
(h_test)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sz="1800" b="0"/>
                        </a:pPr>
                        <a:r>
                          <a:rPr sz="3200" b="1"/>
                          <a:t>Size
(specialh_test)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sz="1800" b="0"/>
                        </a:pPr>
                        <a:r>
                          <a:rPr sz="3200" b="1"/>
                          <a:t>Leafcount
(h_test)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sz="1800" b="0"/>
                        </a:pPr>
                        <a:r>
                          <a:rPr sz="3200" b="1"/>
                          <a:t>Leafcount
(specialh_test)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sz="1800" b="0"/>
                        </a:pPr>
                        <a:r>
                          <a:rPr sz="3200" b="1"/>
                          <a:t>Calculation 
Time
(test_num=200)</a:t>
                        </a:r>
                      </a:p>
                    </a:txBody>
                    <a:tcPr marL="50800" marR="50800" marT="50800" marB="50800" anchor="ctr" horzOverflow="overflow">
                      <a:lnR w="38100">
                        <a:solidFill>
                          <a:srgbClr val="000000"/>
                        </a:solidFill>
                        <a:miter lim="400000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106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sz="1800" b="0"/>
                        </a:pPr>
                        <a:r>
                          <a:rPr sz="3200" b="1"/>
                          <a:t>Before Simplify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36KB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636KB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961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185256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25.9s</a:t>
                        </a:r>
                      </a:p>
                    </a:txBody>
                    <a:tcPr marL="50800" marR="50800" marT="50800" marB="50800" anchor="ctr" horzOverflow="overflow">
                      <a:lnR w="38100">
                        <a:solidFill>
                          <a:srgbClr val="000000"/>
                        </a:solidFill>
                        <a:miter lim="400000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106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sz="1800" b="0"/>
                        </a:pPr>
                        <a:r>
                          <a:rPr sz="3200" b="1"/>
                          <a:t>After Simplify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0.42KB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10KB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34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3790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0.46s</a:t>
                        </a:r>
                      </a:p>
                    </a:txBody>
                    <a:tcPr marL="50800" marR="50800" marT="50800" marB="50800" anchor="ctr" horzOverflow="overflow">
                      <a:lnR w="38100">
                        <a:solidFill>
                          <a:srgbClr val="000000"/>
                        </a:solidFill>
                        <a:miter lim="400000"/>
                      </a:lnR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41061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sz="1800" b="0"/>
                        </a:pPr>
                        <a:r>
                          <a:rPr sz="3200" b="1"/>
                          <a:t>Improvement</a:t>
                        </a:r>
                      </a:p>
                    </a:txBody>
                    <a:tcPr marL="50800" marR="50800" marT="50800" marB="50800" anchor="ctr" horzOverflow="overflow">
                      <a:lnB w="381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85.7</a:t>
                        </a:r>
                      </a:p>
                    </a:txBody>
                    <a:tcPr marL="50800" marR="50800" marT="50800" marB="50800" anchor="ctr" horzOverflow="overflow">
                      <a:lnB w="381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63.6</a:t>
                        </a:r>
                      </a:p>
                    </a:txBody>
                    <a:tcPr marL="50800" marR="50800" marT="50800" marB="50800" anchor="ctr" horzOverflow="overflow">
                      <a:lnB w="381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28.2</a:t>
                        </a:r>
                      </a:p>
                    </a:txBody>
                    <a:tcPr marL="50800" marR="50800" marT="50800" marB="50800" anchor="ctr" horzOverflow="overflow">
                      <a:lnB w="381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48.9</a:t>
                        </a:r>
                      </a:p>
                    </a:txBody>
                    <a:tcPr marL="50800" marR="50800" marT="50800" marB="50800" anchor="ctr" horzOverflow="overflow">
                      <a:lnB w="381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/>
                          <a:t>56</a:t>
                        </a:r>
                      </a:p>
                    </a:txBody>
                    <a:tcPr marL="50800" marR="50800" marT="50800" marB="50800" anchor="ctr" horzOverflow="overflow">
                      <a:lnR w="38100">
                        <a:solidFill>
                          <a:srgbClr val="000000"/>
                        </a:solidFill>
                        <a:miter lim="400000"/>
                      </a:lnR>
                      <a:lnB w="381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504" name="ㅌㅌㅌㅌㅌㅌㅌㅌㅌㅌ"/>
            <p:cNvSpPr/>
            <p:nvPr/>
          </p:nvSpPr>
          <p:spPr>
            <a:xfrm>
              <a:off x="1926740" y="0"/>
              <a:ext cx="1270001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ㅌㅌㅌㅌㅌㅌㅌㅌㅌㅌ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4. Other applications in various Variational Quantum Circuit(VQC)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r>
              <a:t>4. Other applications in various Variational Quantum Circuit(VQC)s</a:t>
            </a:r>
          </a:p>
        </p:txBody>
      </p:sp>
      <p:sp>
        <p:nvSpPr>
          <p:cNvPr id="5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"/>
          <p:cNvGrpSpPr/>
          <p:nvPr/>
        </p:nvGrpSpPr>
        <p:grpSpPr>
          <a:xfrm>
            <a:off x="2344815" y="2405554"/>
            <a:ext cx="19969230" cy="11099364"/>
            <a:chOff x="0" y="0"/>
            <a:chExt cx="19969229" cy="11099362"/>
          </a:xfrm>
        </p:grpSpPr>
        <p:pic>
          <p:nvPicPr>
            <p:cNvPr id="140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969230" cy="11099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직사각형 직사각형" descr="직사각형 직사각형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5168" y="1686146"/>
              <a:ext cx="5413104" cy="3546460"/>
            </a:xfrm>
            <a:prstGeom prst="rect">
              <a:avLst/>
            </a:prstGeom>
            <a:effectLst/>
          </p:spPr>
        </p:pic>
        <p:pic>
          <p:nvPicPr>
            <p:cNvPr id="143" name="직사각형 직사각형" descr="직사각형 직사각형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49856" y="6053841"/>
              <a:ext cx="5689662" cy="3546461"/>
            </a:xfrm>
            <a:prstGeom prst="rect">
              <a:avLst/>
            </a:prstGeom>
            <a:effectLst/>
          </p:spPr>
        </p:pic>
        <p:pic>
          <p:nvPicPr>
            <p:cNvPr id="145" name="직사각형 직사각형" descr="직사각형 직사각형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8783" y="1686146"/>
              <a:ext cx="5689663" cy="3546460"/>
            </a:xfrm>
            <a:prstGeom prst="rect">
              <a:avLst/>
            </a:prstGeom>
            <a:effectLst/>
          </p:spPr>
        </p:pic>
        <p:sp>
          <p:nvSpPr>
            <p:cNvPr id="147" name="1."/>
            <p:cNvSpPr txBox="1"/>
            <p:nvPr/>
          </p:nvSpPr>
          <p:spPr>
            <a:xfrm>
              <a:off x="1952336" y="1904937"/>
              <a:ext cx="43205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1.</a:t>
              </a:r>
            </a:p>
          </p:txBody>
        </p:sp>
        <p:sp>
          <p:nvSpPr>
            <p:cNvPr id="148" name="2."/>
            <p:cNvSpPr txBox="1"/>
            <p:nvPr/>
          </p:nvSpPr>
          <p:spPr>
            <a:xfrm>
              <a:off x="7448093" y="1841437"/>
              <a:ext cx="43205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2.</a:t>
              </a:r>
            </a:p>
          </p:txBody>
        </p:sp>
        <p:sp>
          <p:nvSpPr>
            <p:cNvPr id="149" name="3."/>
            <p:cNvSpPr txBox="1"/>
            <p:nvPr/>
          </p:nvSpPr>
          <p:spPr>
            <a:xfrm>
              <a:off x="12667125" y="1841437"/>
              <a:ext cx="43205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3.</a:t>
              </a:r>
            </a:p>
          </p:txBody>
        </p:sp>
        <p:sp>
          <p:nvSpPr>
            <p:cNvPr id="150" name="4."/>
            <p:cNvSpPr txBox="1"/>
            <p:nvPr/>
          </p:nvSpPr>
          <p:spPr>
            <a:xfrm>
              <a:off x="1952336" y="6265047"/>
              <a:ext cx="43205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4.</a:t>
              </a:r>
            </a:p>
          </p:txBody>
        </p:sp>
        <p:sp>
          <p:nvSpPr>
            <p:cNvPr id="151" name="5."/>
            <p:cNvSpPr txBox="1"/>
            <p:nvPr/>
          </p:nvSpPr>
          <p:spPr>
            <a:xfrm>
              <a:off x="7448093" y="6265047"/>
              <a:ext cx="43205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5.</a:t>
              </a:r>
            </a:p>
          </p:txBody>
        </p:sp>
        <p:sp>
          <p:nvSpPr>
            <p:cNvPr id="152" name="6."/>
            <p:cNvSpPr txBox="1"/>
            <p:nvPr/>
          </p:nvSpPr>
          <p:spPr>
            <a:xfrm>
              <a:off x="12667125" y="6265047"/>
              <a:ext cx="432055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6.</a:t>
              </a:r>
            </a:p>
          </p:txBody>
        </p:sp>
      </p:grpSp>
      <p:sp>
        <p:nvSpPr>
          <p:cNvPr id="154" name="CNOT 2개의 경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CNOT 2개의 경우</a:t>
            </a:r>
          </a:p>
        </p:txBody>
      </p:sp>
      <p:sp>
        <p:nvSpPr>
          <p:cNvPr id="155" name="CNOT 이 2개가 있는 경우, simple rule 이 발견되는데, 이 구조는 VQC 구조와 유사한 점이 있다."/>
          <p:cNvSpPr txBox="1"/>
          <p:nvPr/>
        </p:nvSpPr>
        <p:spPr>
          <a:xfrm>
            <a:off x="4354502" y="3396732"/>
            <a:ext cx="1493253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CNOT 이 2개가 있는 경우, simple rule 이 발견되는데, 이 구조는 VQC 구조와 유사한 점이 있다.</a:t>
            </a:r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Applications of VQ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 of VQC</a:t>
            </a:r>
          </a:p>
        </p:txBody>
      </p:sp>
      <p:sp>
        <p:nvSpPr>
          <p:cNvPr id="511" name="Following problems can be solved with VQE (Variational Quantum Eigensolver), QAOA (Quantum Approximate Optimization Algorithm)…"/>
          <p:cNvSpPr txBox="1">
            <a:spLocks noGrp="1"/>
          </p:cNvSpPr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</p:spPr>
        <p:txBody>
          <a:bodyPr/>
          <a:lstStyle/>
          <a:p>
            <a:r>
              <a:rPr dirty="0"/>
              <a:t>Following problems can be solved with VQE (Variational Quantum </a:t>
            </a:r>
            <a:r>
              <a:rPr dirty="0" err="1"/>
              <a:t>Eigensolver</a:t>
            </a:r>
            <a:r>
              <a:rPr dirty="0"/>
              <a:t>), QAOA (Quantum Approximate Optimization Algorithm)</a:t>
            </a:r>
          </a:p>
          <a:p>
            <a:r>
              <a:rPr dirty="0"/>
              <a:t>Quantum Finance can be solved with  (Portfolio optimization)</a:t>
            </a:r>
          </a:p>
          <a:p>
            <a:r>
              <a:rPr dirty="0"/>
              <a:t>Quantum Chemistry (Band gap calculation of OLED molecule)</a:t>
            </a:r>
          </a:p>
          <a:p>
            <a:r>
              <a:rPr dirty="0"/>
              <a:t>Quantum Machine Learning (Image Classification speed up)</a:t>
            </a:r>
          </a:p>
          <a:p>
            <a:r>
              <a:rPr dirty="0"/>
              <a:t>Quantum Optimization (Battery revenue optimization)</a:t>
            </a:r>
          </a:p>
        </p:txBody>
      </p:sp>
      <p:sp>
        <p:nvSpPr>
          <p:cNvPr id="5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Quantum Finance: Portfolio Optim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Quantum Finance: Portfolio Optimization</a:t>
            </a:r>
          </a:p>
        </p:txBody>
      </p:sp>
      <p:sp>
        <p:nvSpPr>
          <p:cNvPr id="51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grpSp>
        <p:nvGrpSpPr>
          <p:cNvPr id="527" name="그룹"/>
          <p:cNvGrpSpPr/>
          <p:nvPr/>
        </p:nvGrpSpPr>
        <p:grpSpPr>
          <a:xfrm>
            <a:off x="2228850" y="2681384"/>
            <a:ext cx="19926324" cy="10088811"/>
            <a:chOff x="38100" y="-1"/>
            <a:chExt cx="19926323" cy="10088809"/>
          </a:xfrm>
        </p:grpSpPr>
        <p:grpSp>
          <p:nvGrpSpPr>
            <p:cNvPr id="518" name="그룹"/>
            <p:cNvGrpSpPr/>
            <p:nvPr/>
          </p:nvGrpSpPr>
          <p:grpSpPr>
            <a:xfrm>
              <a:off x="38100" y="-1"/>
              <a:ext cx="19926323" cy="10088809"/>
              <a:chOff x="38100" y="0"/>
              <a:chExt cx="19926322" cy="10088807"/>
            </a:xfrm>
          </p:grpSpPr>
          <p:pic>
            <p:nvPicPr>
              <p:cNvPr id="516" name="IBMQ_1.png" descr="IBMQ_1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73862" y="0"/>
                <a:ext cx="11851644" cy="27031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517" name="표"/>
                  <p:cNvGraphicFramePr/>
                  <p:nvPr/>
                </p:nvGraphicFramePr>
                <p:xfrm>
                  <a:off x="38100" y="3082727"/>
                  <a:ext cx="19926322" cy="7006080"/>
                </p:xfrm>
                <a:graphic>
                  <a:graphicData uri="http://schemas.openxmlformats.org/drawingml/2006/table">
                    <a:tbl>
                      <a:tblPr firstRow="1" firstCol="1">
                        <a:tableStyleId>{3DC5C2F9-1CAC-4260-A1DD-9FCDBB877499}</a:tableStyleId>
                      </a:tblPr>
                      <a:tblGrid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1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2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3"/>
                            </a:ext>
                          </a:extLst>
                        </a:gridCol>
                      </a:tblGrid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>
                            <a:lnL w="38100">
                              <a:solidFill>
                                <a:srgbClr val="000000"/>
                              </a:solidFill>
                              <a:miter lim="400000"/>
                            </a:ln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2900" b="1"/>
                                <a:t>Expression size
(Before Simplification)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2900" b="1"/>
                                <a:t>Expression size
(After Simplification)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3200" b="1"/>
                                <a:t>Ratio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210468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19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11077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1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210076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210076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2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210468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20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10523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3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210076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4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210468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59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3567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5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209820</a:t>
                              </a:r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105</a:t>
                              </a:r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1998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6"/>
                          </a:ext>
                        </a:extLst>
                      </a:tr>
                    </a:tbl>
                  </a:graphicData>
                </a:graphic>
              </p:graphicFrame>
            </mc:Choice>
            <mc:Fallback>
              <p:graphicFrame>
                <p:nvGraphicFramePr>
                  <p:cNvPr id="517" name="표"/>
                  <p:cNvGraphicFramePr/>
                  <p:nvPr/>
                </p:nvGraphicFramePr>
                <p:xfrm>
                  <a:off x="38100" y="3082727"/>
                  <a:ext cx="19926322" cy="7006080"/>
                </p:xfrm>
                <a:graphic>
                  <a:graphicData uri="http://schemas.openxmlformats.org/drawingml/2006/table">
                    <a:tbl>
                      <a:tblPr firstRow="1" firstCol="1">
                        <a:tableStyleId>{3DC5C2F9-1CAC-4260-A1DD-9FCDBB877499}</a:tableStyleId>
                      </a:tblPr>
                      <a:tblGrid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1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2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3"/>
                            </a:ext>
                          </a:extLst>
                        </a:gridCol>
                      </a:tblGrid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>
                            <a:lnL w="38100">
                              <a:solidFill>
                                <a:srgbClr val="000000"/>
                              </a:solidFill>
                              <a:miter lim="400000"/>
                            </a:ln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2900" b="1"/>
                                <a:t>Expression size
(Before Simplification)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2900" b="1"/>
                                <a:t>Expression size
(After Simplification)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3200" b="1"/>
                                <a:t>Ratio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210468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19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11077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1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210076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210076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2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210468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20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10523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3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210076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4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210468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59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3567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5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209820</a:t>
                              </a:r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105</a:t>
                              </a:r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1998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6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</p:grpSp>
        <p:grpSp>
          <p:nvGrpSpPr>
            <p:cNvPr id="526" name="그룹"/>
            <p:cNvGrpSpPr/>
            <p:nvPr/>
          </p:nvGrpSpPr>
          <p:grpSpPr>
            <a:xfrm>
              <a:off x="1652018" y="3315252"/>
              <a:ext cx="1776622" cy="6478322"/>
              <a:chOff x="0" y="0"/>
              <a:chExt cx="1776620" cy="647832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9" name="방정식"/>
                  <p:cNvSpPr txBox="1"/>
                  <p:nvPr/>
                </p:nvSpPr>
                <p:spPr>
                  <a:xfrm>
                    <a:off x="452376" y="4018800"/>
                    <a:ext cx="871869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19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376" y="4018800"/>
                    <a:ext cx="871869" cy="4289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571" r="-22857" b="-5714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0" name="방정식"/>
                  <p:cNvSpPr txBox="1"/>
                  <p:nvPr/>
                </p:nvSpPr>
                <p:spPr>
                  <a:xfrm>
                    <a:off x="666547" y="1035994"/>
                    <a:ext cx="443527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20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7" y="1035994"/>
                    <a:ext cx="443527" cy="4289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7143" r="-37143" b="-5714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1" name="방정식"/>
                  <p:cNvSpPr txBox="1"/>
                  <p:nvPr/>
                </p:nvSpPr>
                <p:spPr>
                  <a:xfrm>
                    <a:off x="683086" y="2984345"/>
                    <a:ext cx="410450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21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086" y="2984345"/>
                    <a:ext cx="410450" cy="42895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394" r="-42424" b="-5428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2" name="방정식"/>
                  <p:cNvSpPr txBox="1"/>
                  <p:nvPr/>
                </p:nvSpPr>
                <p:spPr>
                  <a:xfrm>
                    <a:off x="220342" y="5053255"/>
                    <a:ext cx="1335937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22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342" y="5053255"/>
                    <a:ext cx="1335937" cy="4289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264" r="-17925" b="-6176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3" name="방정식"/>
                  <p:cNvSpPr txBox="1"/>
                  <p:nvPr/>
                </p:nvSpPr>
                <p:spPr>
                  <a:xfrm>
                    <a:off x="0" y="6049363"/>
                    <a:ext cx="1776621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23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6049363"/>
                    <a:ext cx="1776621" cy="42895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220" r="-17730" b="-5714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4" name="방정식"/>
                  <p:cNvSpPr txBox="1"/>
                  <p:nvPr/>
                </p:nvSpPr>
                <p:spPr>
                  <a:xfrm>
                    <a:off x="666547" y="1988236"/>
                    <a:ext cx="366882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24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7" y="1988236"/>
                    <a:ext cx="366882" cy="42895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4828" r="-41379" b="-5714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5" name="방정식"/>
                  <p:cNvSpPr txBox="1"/>
                  <p:nvPr/>
                </p:nvSpPr>
                <p:spPr>
                  <a:xfrm>
                    <a:off x="681101" y="0"/>
                    <a:ext cx="414420" cy="34828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sz="4200"/>
                  </a:p>
                </p:txBody>
              </p:sp>
            </mc:Choice>
            <mc:Fallback>
              <p:sp>
                <p:nvSpPr>
                  <p:cNvPr id="525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101" y="0"/>
                    <a:ext cx="414420" cy="34828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2424" r="-39394" b="-100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Quantum Chemistry: Band gap calculation of OLED molec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1675">
              <a:defRPr sz="7140"/>
            </a:lvl1pPr>
          </a:lstStyle>
          <a:p>
            <a:r>
              <a:t>Quantum Chemistry: Band gap calculation of OLED molecule</a:t>
            </a:r>
          </a:p>
        </p:txBody>
      </p:sp>
      <p:sp>
        <p:nvSpPr>
          <p:cNvPr id="53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grpSp>
        <p:nvGrpSpPr>
          <p:cNvPr id="541" name="그룹"/>
          <p:cNvGrpSpPr/>
          <p:nvPr/>
        </p:nvGrpSpPr>
        <p:grpSpPr>
          <a:xfrm>
            <a:off x="2228850" y="2741035"/>
            <a:ext cx="19926324" cy="10140745"/>
            <a:chOff x="38100" y="0"/>
            <a:chExt cx="19926323" cy="10140743"/>
          </a:xfrm>
        </p:grpSpPr>
        <p:pic>
          <p:nvPicPr>
            <p:cNvPr id="531" name="IBMQ_2.png" descr="IBMQ_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9931" y="0"/>
              <a:ext cx="14542638" cy="2730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0" name="그룹"/>
            <p:cNvGrpSpPr/>
            <p:nvPr/>
          </p:nvGrpSpPr>
          <p:grpSpPr>
            <a:xfrm>
              <a:off x="38100" y="3134661"/>
              <a:ext cx="19926323" cy="7006082"/>
              <a:chOff x="38100" y="38100"/>
              <a:chExt cx="19926322" cy="7006081"/>
            </a:xfrm>
          </p:grpSpPr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532" name="표"/>
                  <p:cNvGraphicFramePr/>
                  <p:nvPr/>
                </p:nvGraphicFramePr>
                <p:xfrm>
                  <a:off x="38100" y="38100"/>
                  <a:ext cx="19926322" cy="7006081"/>
                </p:xfrm>
                <a:graphic>
                  <a:graphicData uri="http://schemas.openxmlformats.org/drawingml/2006/table">
                    <a:tbl>
                      <a:tblPr firstRow="1" firstCol="1">
                        <a:tableStyleId>{3DC5C2F9-1CAC-4260-A1DD-9FCDBB877499}</a:tableStyleId>
                      </a:tblPr>
                      <a:tblGrid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1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2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3"/>
                            </a:ext>
                          </a:extLst>
                        </a:gridCol>
                      </a:tblGrid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>
                            <a:lnL w="38100">
                              <a:solidFill>
                                <a:srgbClr val="000000"/>
                              </a:solidFill>
                              <a:miter lim="400000"/>
                            </a:ln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2900" b="1"/>
                                <a:t>Expression size
(Before Simplification)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2900" b="1"/>
                                <a:t>Expression size
(After Simplification)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3200" b="1"/>
                                <a:t>Ratio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339732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89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3817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1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339084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89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3810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2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337940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97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3484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3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340636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337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1011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4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342548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5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343180</a:t>
                              </a:r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6"/>
                          </a:ext>
                        </a:extLst>
                      </a:tr>
                    </a:tbl>
                  </a:graphicData>
                </a:graphic>
              </p:graphicFrame>
            </mc:Choice>
            <mc:Fallback>
              <p:graphicFrame>
                <p:nvGraphicFramePr>
                  <p:cNvPr id="532" name="표"/>
                  <p:cNvGraphicFramePr/>
                  <p:nvPr/>
                </p:nvGraphicFramePr>
                <p:xfrm>
                  <a:off x="38100" y="38100"/>
                  <a:ext cx="19926322" cy="7006081"/>
                </p:xfrm>
                <a:graphic>
                  <a:graphicData uri="http://schemas.openxmlformats.org/drawingml/2006/table">
                    <a:tbl>
                      <a:tblPr firstRow="1" firstCol="1">
                        <a:tableStyleId>{3DC5C2F9-1CAC-4260-A1DD-9FCDBB877499}</a:tableStyleId>
                      </a:tblPr>
                      <a:tblGrid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1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2"/>
                            </a:ext>
                          </a:extLst>
                        </a:gridCol>
                        <a:gridCol w="4981581">
                          <a:extLst>
                            <a:ext uri="{9D8B030D-6E8A-4147-A177-3AD203B41FA5}">
                              <a16:colId xmlns:a16="http://schemas.microsoft.com/office/drawing/2014/main" val="20003"/>
                            </a:ext>
                          </a:extLst>
                        </a:gridCol>
                      </a:tblGrid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>
                            <a:lnL w="38100">
                              <a:solidFill>
                                <a:srgbClr val="000000"/>
                              </a:solidFill>
                              <a:miter lim="400000"/>
                            </a:lnL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2900" b="1"/>
                                <a:t>Expression size
(Before Simplification)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2900" b="1"/>
                                <a:t>Expression size
(After Simplification)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1800" b="0"/>
                              </a:pPr>
                              <a:r>
                                <a:rPr sz="3200" b="1"/>
                                <a:t>Ratio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339732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89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3817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1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339084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89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3810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2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337940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97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3484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3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340636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337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1011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4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342548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/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5"/>
                          </a:ext>
                        </a:extLst>
                      </a:tr>
                      <a:tr h="1000869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663700" algn="l"/>
                                </a:tabLst>
                                <a:defRPr sz="3200"/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343180</a:t>
                              </a:r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tc>
                          <a:txBody>
                            <a:bodyPr/>
                            <a:lstStyle/>
                            <a:p>
                              <a:pPr defTabSz="914400">
                                <a:defRPr sz="1800"/>
                              </a:pPr>
                              <a:r>
                                <a:rPr sz="3200"/>
                                <a:t>*</a:t>
                              </a:r>
                            </a:p>
                          </a:txBody>
                          <a:tcPr marL="50800" marR="50800" marT="50800" marB="50800" anchor="ctr" horzOverflow="overflow">
                            <a:lnR w="38100">
                              <a:solidFill>
                                <a:srgbClr val="000000"/>
                              </a:solidFill>
                              <a:miter lim="400000"/>
                            </a:lnR>
                            <a:lnB w="38100">
                              <a:solidFill>
                                <a:srgbClr val="000000"/>
                              </a:solidFill>
                              <a:miter lim="400000"/>
                            </a:lnB>
                          </a:tcPr>
                        </a:tc>
                        <a:extLst>
                          <a:ext uri="{0D108BD9-81ED-4DB2-BD59-A6C34878D82A}">
                            <a16:rowId xmlns:a16="http://schemas.microsoft.com/office/drawing/2014/main" val="10006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3" name="방정식"/>
                  <p:cNvSpPr txBox="1"/>
                  <p:nvPr/>
                </p:nvSpPr>
                <p:spPr>
                  <a:xfrm>
                    <a:off x="2102829" y="4361426"/>
                    <a:ext cx="871869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33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2829" y="4361426"/>
                    <a:ext cx="871869" cy="4289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143" r="-24286" b="-5882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4" name="방정식"/>
                  <p:cNvSpPr txBox="1"/>
                  <p:nvPr/>
                </p:nvSpPr>
                <p:spPr>
                  <a:xfrm>
                    <a:off x="2317000" y="1378621"/>
                    <a:ext cx="443526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34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7000" y="1378621"/>
                    <a:ext cx="443526" cy="4289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333" r="-36111" b="-6176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5" name="방정식"/>
                  <p:cNvSpPr txBox="1"/>
                  <p:nvPr/>
                </p:nvSpPr>
                <p:spPr>
                  <a:xfrm>
                    <a:off x="2333538" y="3326972"/>
                    <a:ext cx="410450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35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3538" y="3326972"/>
                    <a:ext cx="410450" cy="42895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394" r="-39394" b="-5714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6" name="방정식"/>
                  <p:cNvSpPr txBox="1"/>
                  <p:nvPr/>
                </p:nvSpPr>
                <p:spPr>
                  <a:xfrm>
                    <a:off x="1870795" y="5395882"/>
                    <a:ext cx="1335936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36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0795" y="5395882"/>
                    <a:ext cx="1335936" cy="4289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321" r="-18868" b="-5714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7" name="방정식"/>
                  <p:cNvSpPr txBox="1"/>
                  <p:nvPr/>
                </p:nvSpPr>
                <p:spPr>
                  <a:xfrm>
                    <a:off x="1650452" y="6391990"/>
                    <a:ext cx="1776622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37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0452" y="6391990"/>
                    <a:ext cx="1776622" cy="42895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220" r="-17730" b="-5714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8" name="방정식"/>
                  <p:cNvSpPr txBox="1"/>
                  <p:nvPr/>
                </p:nvSpPr>
                <p:spPr>
                  <a:xfrm>
                    <a:off x="2317000" y="2330863"/>
                    <a:ext cx="366881" cy="4289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37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sz="3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sz="3700"/>
                  </a:p>
                </p:txBody>
              </p:sp>
            </mc:Choice>
            <mc:Fallback>
              <p:sp>
                <p:nvSpPr>
                  <p:cNvPr id="538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7000" y="2330863"/>
                    <a:ext cx="366881" cy="42895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000" r="-40000" b="-5882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9" name="방정식"/>
                  <p:cNvSpPr txBox="1"/>
                  <p:nvPr/>
                </p:nvSpPr>
                <p:spPr>
                  <a:xfrm>
                    <a:off x="2331553" y="342626"/>
                    <a:ext cx="414420" cy="34828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sz="4200"/>
                  </a:p>
                </p:txBody>
              </p:sp>
            </mc:Choice>
            <mc:Fallback>
              <p:sp>
                <p:nvSpPr>
                  <p:cNvPr id="539" name="방정식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1553" y="342626"/>
                    <a:ext cx="414420" cy="34828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2424" r="-39394" b="-9310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Quantum Machine Learning: Image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7224"/>
            </a:lvl1pPr>
          </a:lstStyle>
          <a:p>
            <a:r>
              <a:t>Quantum Machine Learning: Image Classification </a:t>
            </a:r>
          </a:p>
        </p:txBody>
      </p:sp>
      <p:sp>
        <p:nvSpPr>
          <p:cNvPr id="54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graphicFrame>
        <p:nvGraphicFramePr>
          <p:cNvPr id="545" name="표"/>
          <p:cNvGraphicFramePr/>
          <p:nvPr/>
        </p:nvGraphicFramePr>
        <p:xfrm>
          <a:off x="114676" y="6189296"/>
          <a:ext cx="24192748" cy="2324101"/>
        </p:xfrm>
        <a:graphic>
          <a:graphicData uri="http://schemas.openxmlformats.org/drawingml/2006/table">
            <a:tbl>
              <a:tblPr firstRow="1" firstCol="1">
                <a:tableStyleId>{3DC5C2F9-1CAC-4260-A1DD-9FCDBB877499}</a:tableStyleId>
              </a:tblPr>
              <a:tblGrid>
                <a:gridCol w="60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8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8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# of dimension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2900" b="1">
                          <a:sym typeface="Helvetica Neue"/>
                        </a:rPr>
                        <a:t>Expression size
(Before Simplification)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2900" b="1">
                          <a:sym typeface="Helvetica Neue"/>
                        </a:rPr>
                        <a:t>Expression size
(After Simplification)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1879400</a:t>
                      </a:r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53337</a:t>
                      </a:r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35</a:t>
                      </a:r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46" name="IBMQ_3.png" descr="IBMQ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3" y="4362721"/>
            <a:ext cx="24220074" cy="1396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5. Discussion &amp; 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 Discussion &amp; Conclusion</a:t>
            </a:r>
          </a:p>
        </p:txBody>
      </p:sp>
      <p:sp>
        <p:nvSpPr>
          <p:cNvPr id="5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Discussion &amp; 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1200"/>
            </a:lvl1pPr>
          </a:lstStyle>
          <a:p>
            <a:r>
              <a:t>Discussion &amp; Conclusion</a:t>
            </a:r>
          </a:p>
        </p:txBody>
      </p:sp>
      <p:sp>
        <p:nvSpPr>
          <p:cNvPr id="552" name="본 연구에서는 VQA를 사용하는 알고리즘에서 특정 큐빗 또는 기저의 진폭만이 필요한 경우 measurement simplification 이라는 과정을 통해 계산 속도와 메모리 사용량의 관점에서 speedup 이 있음을 살펴보았다. 여러 VQA 중에서 QDRL, VQLS, VQE, Quantum Kernel based QSVM 과 같은 모델들에서 사용된 양자회로에 simplification 을 적용시켜보았는데, 그 종류에 따라 3에서 크게는 10000"/>
          <p:cNvSpPr txBox="1">
            <a:spLocks noGrp="1"/>
          </p:cNvSpPr>
          <p:nvPr>
            <p:ph type="body" idx="1"/>
          </p:nvPr>
        </p:nvSpPr>
        <p:spPr>
          <a:xfrm>
            <a:off x="1213245" y="2989943"/>
            <a:ext cx="21944809" cy="9296400"/>
          </a:xfrm>
          <a:prstGeom prst="rect">
            <a:avLst/>
          </a:prstGeom>
        </p:spPr>
        <p:txBody>
          <a:bodyPr/>
          <a:lstStyle/>
          <a:p>
            <a:pPr marL="0" indent="0" algn="just" defTabSz="330708">
              <a:lnSpc>
                <a:spcPct val="120000"/>
              </a:lnSpc>
              <a:spcBef>
                <a:spcPts val="0"/>
              </a:spcBef>
              <a:buSzTx/>
              <a:buNone/>
              <a:defRPr sz="260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 err="1"/>
              <a:t>본</a:t>
            </a:r>
            <a:r>
              <a:rPr dirty="0"/>
              <a:t> </a:t>
            </a:r>
            <a:r>
              <a:rPr dirty="0" err="1"/>
              <a:t>연구에서는</a:t>
            </a:r>
            <a:r>
              <a:rPr dirty="0"/>
              <a:t> </a:t>
            </a:r>
            <a:r>
              <a:rPr dirty="0" err="1"/>
              <a:t>VQA를</a:t>
            </a:r>
            <a:r>
              <a:rPr dirty="0"/>
              <a:t> </a:t>
            </a:r>
            <a:r>
              <a:rPr dirty="0" err="1"/>
              <a:t>사용하는</a:t>
            </a:r>
            <a:r>
              <a:rPr dirty="0"/>
              <a:t> </a:t>
            </a:r>
            <a:r>
              <a:rPr dirty="0" err="1"/>
              <a:t>알고리즘에서</a:t>
            </a:r>
            <a:r>
              <a:rPr dirty="0"/>
              <a:t> </a:t>
            </a:r>
            <a:r>
              <a:rPr dirty="0" err="1"/>
              <a:t>특정</a:t>
            </a:r>
            <a:r>
              <a:rPr dirty="0"/>
              <a:t> </a:t>
            </a:r>
            <a:r>
              <a:rPr dirty="0" err="1"/>
              <a:t>큐빗</a:t>
            </a:r>
            <a:r>
              <a:rPr dirty="0"/>
              <a:t> </a:t>
            </a:r>
            <a:r>
              <a:rPr dirty="0" err="1"/>
              <a:t>또는</a:t>
            </a:r>
            <a:r>
              <a:rPr dirty="0"/>
              <a:t> </a:t>
            </a:r>
            <a:r>
              <a:rPr dirty="0" err="1"/>
              <a:t>기저의</a:t>
            </a:r>
            <a:r>
              <a:rPr dirty="0"/>
              <a:t> </a:t>
            </a:r>
            <a:r>
              <a:rPr dirty="0" err="1"/>
              <a:t>진폭만이</a:t>
            </a:r>
            <a:r>
              <a:rPr dirty="0"/>
              <a:t>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경우</a:t>
            </a:r>
            <a:r>
              <a:rPr dirty="0"/>
              <a:t> measurement simplification </a:t>
            </a:r>
            <a:r>
              <a:rPr dirty="0" err="1"/>
              <a:t>이라는</a:t>
            </a:r>
            <a:r>
              <a:rPr dirty="0"/>
              <a:t> </a:t>
            </a:r>
            <a:r>
              <a:rPr dirty="0" err="1"/>
              <a:t>과정을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계산</a:t>
            </a:r>
            <a:r>
              <a:rPr dirty="0"/>
              <a:t> </a:t>
            </a:r>
            <a:r>
              <a:rPr dirty="0" err="1"/>
              <a:t>속도와</a:t>
            </a:r>
            <a:r>
              <a:rPr dirty="0"/>
              <a:t> </a:t>
            </a:r>
            <a:r>
              <a:rPr dirty="0" err="1"/>
              <a:t>메모리</a:t>
            </a:r>
            <a:r>
              <a:rPr dirty="0"/>
              <a:t> </a:t>
            </a:r>
            <a:r>
              <a:rPr dirty="0" err="1"/>
              <a:t>사용량의</a:t>
            </a:r>
            <a:r>
              <a:rPr dirty="0"/>
              <a:t> </a:t>
            </a:r>
            <a:r>
              <a:rPr dirty="0" err="1"/>
              <a:t>관점에서</a:t>
            </a:r>
            <a:r>
              <a:rPr dirty="0"/>
              <a:t> speedup </a:t>
            </a:r>
            <a:r>
              <a:rPr dirty="0" err="1"/>
              <a:t>이</a:t>
            </a:r>
            <a:r>
              <a:rPr dirty="0"/>
              <a:t> </a:t>
            </a:r>
            <a:r>
              <a:rPr dirty="0" err="1"/>
              <a:t>있음을</a:t>
            </a:r>
            <a:r>
              <a:rPr dirty="0"/>
              <a:t> </a:t>
            </a:r>
            <a:r>
              <a:rPr dirty="0" err="1"/>
              <a:t>살펴보았다</a:t>
            </a:r>
            <a:r>
              <a:rPr dirty="0"/>
              <a:t>. </a:t>
            </a:r>
            <a:r>
              <a:rPr dirty="0" err="1"/>
              <a:t>여러</a:t>
            </a:r>
            <a:r>
              <a:rPr dirty="0"/>
              <a:t> VQA </a:t>
            </a:r>
            <a:r>
              <a:rPr dirty="0" err="1"/>
              <a:t>중에서</a:t>
            </a:r>
            <a:r>
              <a:rPr dirty="0"/>
              <a:t> QDRL, VQLS, VQE, Quantum Kernel based QSVM </a:t>
            </a:r>
            <a:r>
              <a:rPr dirty="0" err="1"/>
              <a:t>과</a:t>
            </a:r>
            <a:r>
              <a:rPr dirty="0"/>
              <a:t> </a:t>
            </a: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모델들에서</a:t>
            </a:r>
            <a:r>
              <a:rPr dirty="0"/>
              <a:t> </a:t>
            </a:r>
            <a:r>
              <a:rPr dirty="0" err="1"/>
              <a:t>사용된</a:t>
            </a:r>
            <a:r>
              <a:rPr dirty="0"/>
              <a:t> </a:t>
            </a:r>
            <a:r>
              <a:rPr dirty="0" err="1"/>
              <a:t>양자회로에</a:t>
            </a:r>
            <a:r>
              <a:rPr dirty="0"/>
              <a:t> simplification </a:t>
            </a:r>
            <a:r>
              <a:rPr dirty="0" err="1"/>
              <a:t>을</a:t>
            </a:r>
            <a:r>
              <a:rPr dirty="0"/>
              <a:t> </a:t>
            </a:r>
            <a:r>
              <a:rPr dirty="0" err="1"/>
              <a:t>적용시켜보았는데</a:t>
            </a:r>
            <a:r>
              <a:rPr dirty="0"/>
              <a:t>, </a:t>
            </a:r>
            <a:r>
              <a:rPr dirty="0" err="1"/>
              <a:t>그</a:t>
            </a:r>
            <a:r>
              <a:rPr dirty="0"/>
              <a:t> </a:t>
            </a:r>
            <a:r>
              <a:rPr dirty="0" err="1"/>
              <a:t>종류에</a:t>
            </a:r>
            <a:r>
              <a:rPr dirty="0"/>
              <a:t> </a:t>
            </a:r>
            <a:r>
              <a:rPr dirty="0" err="1"/>
              <a:t>따라</a:t>
            </a:r>
            <a:r>
              <a:rPr dirty="0"/>
              <a:t> 3에서 </a:t>
            </a:r>
            <a:r>
              <a:rPr dirty="0" err="1"/>
              <a:t>크게는</a:t>
            </a:r>
            <a:r>
              <a:rPr dirty="0"/>
              <a:t> 10000까지도 expression size </a:t>
            </a:r>
            <a:r>
              <a:rPr dirty="0" err="1"/>
              <a:t>가</a:t>
            </a:r>
            <a:r>
              <a:rPr dirty="0"/>
              <a:t> </a:t>
            </a:r>
            <a:r>
              <a:rPr dirty="0" err="1"/>
              <a:t>줄어들었다</a:t>
            </a:r>
            <a:r>
              <a:rPr dirty="0"/>
              <a:t>. </a:t>
            </a:r>
            <a:r>
              <a:rPr dirty="0" err="1"/>
              <a:t>현재</a:t>
            </a:r>
            <a:r>
              <a:rPr dirty="0"/>
              <a:t> </a:t>
            </a:r>
            <a:r>
              <a:rPr dirty="0" err="1"/>
              <a:t>다양한</a:t>
            </a:r>
            <a:r>
              <a:rPr dirty="0"/>
              <a:t> </a:t>
            </a:r>
            <a:r>
              <a:rPr dirty="0" err="1"/>
              <a:t>VQA가</a:t>
            </a:r>
            <a:r>
              <a:rPr dirty="0"/>
              <a:t> </a:t>
            </a:r>
            <a:r>
              <a:rPr dirty="0" err="1"/>
              <a:t>계속</a:t>
            </a:r>
            <a:r>
              <a:rPr dirty="0"/>
              <a:t> </a:t>
            </a:r>
            <a:r>
              <a:rPr dirty="0" err="1"/>
              <a:t>발표되고</a:t>
            </a:r>
            <a:r>
              <a:rPr dirty="0"/>
              <a:t> </a:t>
            </a:r>
            <a:r>
              <a:rPr dirty="0" err="1"/>
              <a:t>있고</a:t>
            </a:r>
            <a:r>
              <a:rPr dirty="0"/>
              <a:t>, </a:t>
            </a:r>
            <a:r>
              <a:rPr dirty="0" err="1"/>
              <a:t>이러한</a:t>
            </a:r>
            <a:r>
              <a:rPr dirty="0"/>
              <a:t> </a:t>
            </a:r>
            <a:r>
              <a:rPr dirty="0" err="1"/>
              <a:t>알고리즘들은</a:t>
            </a:r>
            <a:r>
              <a:rPr dirty="0"/>
              <a:t> </a:t>
            </a:r>
            <a:r>
              <a:rPr dirty="0" err="1"/>
              <a:t>NISQ에서</a:t>
            </a:r>
            <a:r>
              <a:rPr dirty="0"/>
              <a:t> </a:t>
            </a:r>
            <a:r>
              <a:rPr dirty="0" err="1"/>
              <a:t>가까운</a:t>
            </a:r>
            <a:r>
              <a:rPr dirty="0"/>
              <a:t> </a:t>
            </a:r>
            <a:r>
              <a:rPr dirty="0" err="1"/>
              <a:t>미래에</a:t>
            </a:r>
            <a:r>
              <a:rPr dirty="0"/>
              <a:t> </a:t>
            </a:r>
            <a:r>
              <a:rPr dirty="0" err="1"/>
              <a:t>양자컴퓨터의</a:t>
            </a:r>
            <a:r>
              <a:rPr dirty="0"/>
              <a:t> </a:t>
            </a:r>
            <a:r>
              <a:rPr dirty="0" err="1"/>
              <a:t>응용으로</a:t>
            </a:r>
            <a:r>
              <a:rPr dirty="0"/>
              <a:t> </a:t>
            </a:r>
            <a:r>
              <a:rPr dirty="0" err="1"/>
              <a:t>사용될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만큼</a:t>
            </a:r>
            <a:r>
              <a:rPr dirty="0"/>
              <a:t> measurement simplification </a:t>
            </a:r>
            <a:r>
              <a:rPr dirty="0" err="1"/>
              <a:t>방법은</a:t>
            </a:r>
            <a:r>
              <a:rPr dirty="0"/>
              <a:t> </a:t>
            </a:r>
            <a:r>
              <a:rPr dirty="0" err="1"/>
              <a:t>광범위한</a:t>
            </a:r>
            <a:r>
              <a:rPr dirty="0"/>
              <a:t> </a:t>
            </a:r>
            <a:r>
              <a:rPr dirty="0" err="1"/>
              <a:t>양자회로에</a:t>
            </a:r>
            <a:r>
              <a:rPr dirty="0"/>
              <a:t> </a:t>
            </a:r>
            <a:r>
              <a:rPr dirty="0" err="1"/>
              <a:t>적용될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방법이</a:t>
            </a:r>
            <a:r>
              <a:rPr dirty="0"/>
              <a:t> </a:t>
            </a:r>
            <a:r>
              <a:rPr dirty="0" err="1"/>
              <a:t>될</a:t>
            </a:r>
            <a:r>
              <a:rPr dirty="0"/>
              <a:t> </a:t>
            </a:r>
            <a:r>
              <a:rPr dirty="0" err="1"/>
              <a:t>것이다</a:t>
            </a:r>
            <a:r>
              <a:rPr dirty="0"/>
              <a:t>.</a:t>
            </a:r>
          </a:p>
          <a:p>
            <a:pPr marL="0" indent="0" algn="just" defTabSz="330708">
              <a:lnSpc>
                <a:spcPct val="120000"/>
              </a:lnSpc>
              <a:spcBef>
                <a:spcPts val="0"/>
              </a:spcBef>
              <a:buSzTx/>
              <a:buNone/>
              <a:defRPr sz="260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dirty="0"/>
          </a:p>
          <a:p>
            <a:pPr marL="0" indent="0" algn="just" defTabSz="330708">
              <a:lnSpc>
                <a:spcPct val="120000"/>
              </a:lnSpc>
              <a:spcBef>
                <a:spcPts val="0"/>
              </a:spcBef>
              <a:buSzTx/>
              <a:buNone/>
              <a:defRPr sz="260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/>
              <a:t>Measurement </a:t>
            </a:r>
            <a:r>
              <a:rPr dirty="0" err="1"/>
              <a:t>simplification이</a:t>
            </a:r>
            <a:r>
              <a:rPr dirty="0"/>
              <a:t> </a:t>
            </a:r>
            <a:r>
              <a:rPr dirty="0" err="1"/>
              <a:t>직접적인</a:t>
            </a:r>
            <a:r>
              <a:rPr dirty="0"/>
              <a:t> </a:t>
            </a:r>
            <a:r>
              <a:rPr dirty="0" err="1"/>
              <a:t>계산</a:t>
            </a:r>
            <a:r>
              <a:rPr dirty="0"/>
              <a:t> </a:t>
            </a:r>
            <a:r>
              <a:rPr dirty="0" err="1"/>
              <a:t>속도에</a:t>
            </a:r>
            <a:r>
              <a:rPr dirty="0"/>
              <a:t> </a:t>
            </a:r>
            <a:r>
              <a:rPr dirty="0" err="1"/>
              <a:t>영향을</a:t>
            </a:r>
            <a:r>
              <a:rPr dirty="0"/>
              <a:t> </a:t>
            </a:r>
            <a:r>
              <a:rPr dirty="0" err="1"/>
              <a:t>주는지</a:t>
            </a:r>
            <a:r>
              <a:rPr dirty="0"/>
              <a:t> </a:t>
            </a:r>
            <a:r>
              <a:rPr dirty="0" err="1"/>
              <a:t>확인하기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VQLS </a:t>
            </a:r>
            <a:r>
              <a:rPr dirty="0" err="1"/>
              <a:t>알고리즘에서의</a:t>
            </a:r>
            <a:r>
              <a:rPr dirty="0"/>
              <a:t> </a:t>
            </a:r>
            <a:r>
              <a:rPr dirty="0" err="1"/>
              <a:t>효과를</a:t>
            </a:r>
            <a:r>
              <a:rPr dirty="0"/>
              <a:t> </a:t>
            </a:r>
            <a:r>
              <a:rPr dirty="0" err="1"/>
              <a:t>살펴보았고</a:t>
            </a:r>
            <a:r>
              <a:rPr dirty="0"/>
              <a:t>, </a:t>
            </a:r>
            <a:r>
              <a:rPr dirty="0" err="1"/>
              <a:t>그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expression size </a:t>
            </a:r>
            <a:r>
              <a:rPr dirty="0" err="1"/>
              <a:t>는</a:t>
            </a:r>
            <a:r>
              <a:rPr dirty="0"/>
              <a:t> 42배, calculation time </a:t>
            </a:r>
            <a:r>
              <a:rPr dirty="0" err="1"/>
              <a:t>은</a:t>
            </a:r>
            <a:r>
              <a:rPr dirty="0"/>
              <a:t> 56배 </a:t>
            </a:r>
            <a:r>
              <a:rPr dirty="0" err="1"/>
              <a:t>줄어들었다</a:t>
            </a:r>
            <a:r>
              <a:rPr dirty="0"/>
              <a:t>. </a:t>
            </a:r>
            <a:r>
              <a:rPr dirty="0" err="1"/>
              <a:t>이를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표현식</a:t>
            </a:r>
            <a:r>
              <a:rPr dirty="0"/>
              <a:t> </a:t>
            </a:r>
            <a:r>
              <a:rPr dirty="0" err="1"/>
              <a:t>간단화를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나타나는</a:t>
            </a:r>
            <a:r>
              <a:rPr dirty="0"/>
              <a:t> expression size </a:t>
            </a:r>
            <a:r>
              <a:rPr dirty="0" err="1"/>
              <a:t>감소가</a:t>
            </a:r>
            <a:r>
              <a:rPr dirty="0"/>
              <a:t> </a:t>
            </a:r>
            <a:r>
              <a:rPr dirty="0" err="1"/>
              <a:t>계산</a:t>
            </a:r>
            <a:r>
              <a:rPr dirty="0"/>
              <a:t> </a:t>
            </a:r>
            <a:r>
              <a:rPr dirty="0" err="1"/>
              <a:t>속도에도</a:t>
            </a:r>
            <a:r>
              <a:rPr dirty="0"/>
              <a:t> </a:t>
            </a:r>
            <a:r>
              <a:rPr dirty="0" err="1"/>
              <a:t>영향을</a:t>
            </a:r>
            <a:r>
              <a:rPr dirty="0"/>
              <a:t> </a:t>
            </a:r>
            <a:r>
              <a:rPr dirty="0" err="1"/>
              <a:t>준다는</a:t>
            </a:r>
            <a:r>
              <a:rPr dirty="0"/>
              <a:t> </a:t>
            </a:r>
            <a:r>
              <a:rPr dirty="0" err="1"/>
              <a:t>것을</a:t>
            </a:r>
            <a:r>
              <a:rPr dirty="0"/>
              <a:t> </a:t>
            </a:r>
            <a:r>
              <a:rPr dirty="0" err="1"/>
              <a:t>확인했다</a:t>
            </a:r>
            <a:r>
              <a:rPr dirty="0"/>
              <a:t>. </a:t>
            </a:r>
            <a:r>
              <a:rPr dirty="0" err="1"/>
              <a:t>이를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iteration </a:t>
            </a:r>
            <a:r>
              <a:rPr dirty="0" err="1"/>
              <a:t>횟수가</a:t>
            </a:r>
            <a:r>
              <a:rPr dirty="0"/>
              <a:t> </a:t>
            </a:r>
            <a:r>
              <a:rPr dirty="0" err="1"/>
              <a:t>크고</a:t>
            </a:r>
            <a:r>
              <a:rPr dirty="0"/>
              <a:t>, dataset </a:t>
            </a:r>
            <a:r>
              <a:rPr dirty="0" err="1"/>
              <a:t>이</a:t>
            </a:r>
            <a:r>
              <a:rPr dirty="0"/>
              <a:t> </a:t>
            </a:r>
            <a:r>
              <a:rPr dirty="0" err="1"/>
              <a:t>큰</a:t>
            </a:r>
            <a:r>
              <a:rPr dirty="0"/>
              <a:t> </a:t>
            </a:r>
            <a:r>
              <a:rPr dirty="0" err="1"/>
              <a:t>경우</a:t>
            </a:r>
            <a:r>
              <a:rPr dirty="0"/>
              <a:t> simplification </a:t>
            </a:r>
            <a:r>
              <a:rPr dirty="0" err="1"/>
              <a:t>이후</a:t>
            </a:r>
            <a:r>
              <a:rPr dirty="0"/>
              <a:t> VQLS </a:t>
            </a:r>
            <a:r>
              <a:rPr dirty="0" err="1"/>
              <a:t>와</a:t>
            </a:r>
            <a:r>
              <a:rPr dirty="0"/>
              <a:t> </a:t>
            </a: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알고리즘을</a:t>
            </a:r>
            <a:r>
              <a:rPr dirty="0"/>
              <a:t> </a:t>
            </a:r>
            <a:r>
              <a:rPr dirty="0" err="1"/>
              <a:t>실행시키는</a:t>
            </a:r>
            <a:r>
              <a:rPr dirty="0"/>
              <a:t> </a:t>
            </a:r>
            <a:r>
              <a:rPr dirty="0" err="1"/>
              <a:t>것이</a:t>
            </a:r>
            <a:r>
              <a:rPr dirty="0"/>
              <a:t> </a:t>
            </a:r>
            <a:r>
              <a:rPr dirty="0" err="1"/>
              <a:t>효과가</a:t>
            </a:r>
            <a:r>
              <a:rPr dirty="0"/>
              <a:t> </a:t>
            </a:r>
            <a:r>
              <a:rPr dirty="0" err="1"/>
              <a:t>크게</a:t>
            </a:r>
            <a:r>
              <a:rPr dirty="0"/>
              <a:t> </a:t>
            </a:r>
            <a:r>
              <a:rPr dirty="0" err="1"/>
              <a:t>나타날</a:t>
            </a:r>
            <a:r>
              <a:rPr dirty="0"/>
              <a:t> </a:t>
            </a:r>
            <a:r>
              <a:rPr dirty="0" err="1"/>
              <a:t>것이라고</a:t>
            </a:r>
            <a:r>
              <a:rPr dirty="0"/>
              <a:t> </a:t>
            </a:r>
            <a:r>
              <a:rPr dirty="0" err="1"/>
              <a:t>생각할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있다</a:t>
            </a:r>
            <a:r>
              <a:rPr dirty="0"/>
              <a:t>.</a:t>
            </a:r>
          </a:p>
          <a:p>
            <a:pPr marL="0" indent="0" algn="just" defTabSz="330708">
              <a:lnSpc>
                <a:spcPct val="120000"/>
              </a:lnSpc>
              <a:spcBef>
                <a:spcPts val="0"/>
              </a:spcBef>
              <a:buSzTx/>
              <a:buNone/>
              <a:defRPr sz="260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dirty="0"/>
          </a:p>
          <a:p>
            <a:pPr marL="0" indent="0" algn="just" defTabSz="330708">
              <a:lnSpc>
                <a:spcPct val="120000"/>
              </a:lnSpc>
              <a:spcBef>
                <a:spcPts val="0"/>
              </a:spcBef>
              <a:buSzTx/>
              <a:buNone/>
              <a:defRPr sz="260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/>
              <a:t>Quantum Finance, Quantum Chemistry, Quantum Machine Learning 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/>
              <a:t>사용되었던</a:t>
            </a:r>
            <a:r>
              <a:rPr dirty="0"/>
              <a:t> </a:t>
            </a:r>
            <a:r>
              <a:rPr dirty="0" err="1"/>
              <a:t>회로는</a:t>
            </a:r>
            <a:r>
              <a:rPr dirty="0"/>
              <a:t> </a:t>
            </a:r>
            <a:r>
              <a:rPr dirty="0" err="1"/>
              <a:t>하나의</a:t>
            </a:r>
            <a:r>
              <a:rPr dirty="0"/>
              <a:t> </a:t>
            </a:r>
            <a:r>
              <a:rPr dirty="0" err="1"/>
              <a:t>기저의</a:t>
            </a:r>
            <a:r>
              <a:rPr dirty="0"/>
              <a:t> </a:t>
            </a:r>
            <a:r>
              <a:rPr dirty="0" err="1"/>
              <a:t>진폭만이</a:t>
            </a:r>
            <a:r>
              <a:rPr dirty="0"/>
              <a:t>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경우</a:t>
            </a:r>
            <a:r>
              <a:rPr dirty="0"/>
              <a:t> </a:t>
            </a:r>
            <a:r>
              <a:rPr dirty="0" err="1"/>
              <a:t>이었는데</a:t>
            </a:r>
            <a:r>
              <a:rPr dirty="0"/>
              <a:t>, </a:t>
            </a:r>
            <a:r>
              <a:rPr dirty="0" err="1"/>
              <a:t>이</a:t>
            </a:r>
            <a:r>
              <a:rPr dirty="0"/>
              <a:t> </a:t>
            </a:r>
            <a:r>
              <a:rPr dirty="0" err="1"/>
              <a:t>경우</a:t>
            </a:r>
            <a:r>
              <a:rPr dirty="0"/>
              <a:t> simplification </a:t>
            </a:r>
            <a:r>
              <a:rPr dirty="0" err="1"/>
              <a:t>을</a:t>
            </a:r>
            <a:r>
              <a:rPr dirty="0"/>
              <a:t> </a:t>
            </a:r>
            <a:r>
              <a:rPr dirty="0" err="1"/>
              <a:t>통한</a:t>
            </a:r>
            <a:r>
              <a:rPr dirty="0"/>
              <a:t> expression </a:t>
            </a:r>
            <a:r>
              <a:rPr dirty="0" err="1"/>
              <a:t>감소가</a:t>
            </a:r>
            <a:r>
              <a:rPr dirty="0"/>
              <a:t> </a:t>
            </a:r>
            <a:r>
              <a:rPr dirty="0" err="1"/>
              <a:t>매우</a:t>
            </a:r>
            <a:r>
              <a:rPr dirty="0"/>
              <a:t> </a:t>
            </a:r>
            <a:r>
              <a:rPr dirty="0" err="1"/>
              <a:t>컸다</a:t>
            </a:r>
            <a:r>
              <a:rPr dirty="0"/>
              <a:t>. </a:t>
            </a:r>
            <a:r>
              <a:rPr dirty="0" err="1"/>
              <a:t>그</a:t>
            </a:r>
            <a:r>
              <a:rPr dirty="0"/>
              <a:t> </a:t>
            </a:r>
            <a:r>
              <a:rPr dirty="0" err="1"/>
              <a:t>비율은</a:t>
            </a:r>
            <a:r>
              <a:rPr dirty="0"/>
              <a:t> 1000에서 10000까지 </a:t>
            </a:r>
            <a:r>
              <a:rPr dirty="0" err="1"/>
              <a:t>나타났는데</a:t>
            </a:r>
            <a:r>
              <a:rPr dirty="0"/>
              <a:t>, </a:t>
            </a:r>
            <a:r>
              <a:rPr dirty="0" err="1"/>
              <a:t>이를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simplified version </a:t>
            </a:r>
            <a:r>
              <a:rPr dirty="0" err="1"/>
              <a:t>알고리즘들을</a:t>
            </a:r>
            <a:r>
              <a:rPr dirty="0"/>
              <a:t> </a:t>
            </a:r>
            <a:r>
              <a:rPr dirty="0" err="1"/>
              <a:t>구현해볼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있을</a:t>
            </a:r>
            <a:r>
              <a:rPr dirty="0"/>
              <a:t> </a:t>
            </a:r>
            <a:r>
              <a:rPr dirty="0" err="1"/>
              <a:t>것이고</a:t>
            </a:r>
            <a:r>
              <a:rPr dirty="0"/>
              <a:t>, </a:t>
            </a:r>
            <a:r>
              <a:rPr dirty="0" err="1"/>
              <a:t>앞으로의</a:t>
            </a:r>
            <a:r>
              <a:rPr dirty="0"/>
              <a:t> </a:t>
            </a:r>
            <a:r>
              <a:rPr dirty="0" err="1"/>
              <a:t>연구에서</a:t>
            </a:r>
            <a:r>
              <a:rPr dirty="0"/>
              <a:t> </a:t>
            </a:r>
            <a:r>
              <a:rPr dirty="0" err="1"/>
              <a:t>이를</a:t>
            </a:r>
            <a:r>
              <a:rPr dirty="0"/>
              <a:t> </a:t>
            </a:r>
            <a:r>
              <a:rPr dirty="0" err="1"/>
              <a:t>확인해</a:t>
            </a:r>
            <a:r>
              <a:rPr dirty="0"/>
              <a:t> </a:t>
            </a:r>
            <a:r>
              <a:rPr dirty="0" err="1"/>
              <a:t>볼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있을</a:t>
            </a:r>
            <a:r>
              <a:rPr dirty="0"/>
              <a:t> </a:t>
            </a:r>
            <a:r>
              <a:rPr dirty="0" err="1"/>
              <a:t>것이다</a:t>
            </a:r>
            <a:r>
              <a:rPr dirty="0"/>
              <a:t>. </a:t>
            </a:r>
          </a:p>
          <a:p>
            <a:pPr marL="0" indent="0" algn="just" defTabSz="330708">
              <a:lnSpc>
                <a:spcPct val="120000"/>
              </a:lnSpc>
              <a:spcBef>
                <a:spcPts val="0"/>
              </a:spcBef>
              <a:buSzTx/>
              <a:buNone/>
              <a:defRPr sz="260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dirty="0"/>
          </a:p>
          <a:p>
            <a:pPr marL="0" marR="17716" indent="56102" algn="just" defTabSz="472440">
              <a:lnSpc>
                <a:spcPct val="120000"/>
              </a:lnSpc>
              <a:spcBef>
                <a:spcPts val="300"/>
              </a:spcBef>
              <a:buSzTx/>
              <a:buNone/>
              <a:defRPr sz="260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 err="1"/>
              <a:t>더</a:t>
            </a:r>
            <a:r>
              <a:rPr dirty="0"/>
              <a:t> </a:t>
            </a:r>
            <a:r>
              <a:rPr dirty="0" err="1"/>
              <a:t>연구가</a:t>
            </a:r>
            <a:r>
              <a:rPr dirty="0"/>
              <a:t>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부분은</a:t>
            </a:r>
            <a:r>
              <a:rPr dirty="0"/>
              <a:t> simplification </a:t>
            </a:r>
            <a:r>
              <a:rPr dirty="0" err="1"/>
              <a:t>이</a:t>
            </a:r>
            <a:r>
              <a:rPr dirty="0"/>
              <a:t> </a:t>
            </a:r>
            <a:r>
              <a:rPr dirty="0" err="1"/>
              <a:t>이루어지는</a:t>
            </a:r>
            <a:r>
              <a:rPr dirty="0"/>
              <a:t> </a:t>
            </a:r>
            <a:r>
              <a:rPr dirty="0" err="1"/>
              <a:t>조건이</a:t>
            </a:r>
            <a:r>
              <a:rPr dirty="0"/>
              <a:t> </a:t>
            </a:r>
            <a:r>
              <a:rPr dirty="0" err="1"/>
              <a:t>무엇인지</a:t>
            </a:r>
            <a:r>
              <a:rPr dirty="0"/>
              <a:t> </a:t>
            </a:r>
            <a:r>
              <a:rPr dirty="0" err="1"/>
              <a:t>이해하는</a:t>
            </a:r>
            <a:r>
              <a:rPr dirty="0"/>
              <a:t> </a:t>
            </a:r>
            <a:r>
              <a:rPr dirty="0" err="1"/>
              <a:t>것이다</a:t>
            </a:r>
            <a:r>
              <a:rPr dirty="0"/>
              <a:t>. </a:t>
            </a:r>
            <a:r>
              <a:rPr dirty="0" err="1"/>
              <a:t>각각의</a:t>
            </a:r>
            <a:r>
              <a:rPr dirty="0"/>
              <a:t> VQC </a:t>
            </a:r>
            <a:r>
              <a:rPr dirty="0" err="1"/>
              <a:t>구조마다</a:t>
            </a:r>
            <a:r>
              <a:rPr dirty="0"/>
              <a:t> </a:t>
            </a:r>
            <a:r>
              <a:rPr dirty="0" err="1"/>
              <a:t>나타나는</a:t>
            </a:r>
            <a:r>
              <a:rPr dirty="0"/>
              <a:t> improvement </a:t>
            </a:r>
            <a:r>
              <a:rPr dirty="0" err="1"/>
              <a:t>가</a:t>
            </a:r>
            <a:r>
              <a:rPr dirty="0"/>
              <a:t> </a:t>
            </a:r>
            <a:r>
              <a:rPr dirty="0" err="1"/>
              <a:t>다른데</a:t>
            </a:r>
            <a:r>
              <a:rPr dirty="0"/>
              <a:t>, </a:t>
            </a:r>
            <a:r>
              <a:rPr dirty="0" err="1"/>
              <a:t>이가</a:t>
            </a:r>
            <a:r>
              <a:rPr dirty="0"/>
              <a:t> </a:t>
            </a:r>
            <a:r>
              <a:rPr dirty="0" err="1"/>
              <a:t>어떤</a:t>
            </a:r>
            <a:r>
              <a:rPr dirty="0"/>
              <a:t> </a:t>
            </a:r>
            <a:r>
              <a:rPr dirty="0" err="1"/>
              <a:t>조건에서</a:t>
            </a:r>
            <a:r>
              <a:rPr dirty="0"/>
              <a:t> </a:t>
            </a:r>
            <a:r>
              <a:rPr dirty="0" err="1"/>
              <a:t>더</a:t>
            </a:r>
            <a:r>
              <a:rPr dirty="0"/>
              <a:t> </a:t>
            </a:r>
            <a:r>
              <a:rPr dirty="0" err="1"/>
              <a:t>강하게</a:t>
            </a:r>
            <a:r>
              <a:rPr dirty="0"/>
              <a:t> </a:t>
            </a:r>
            <a:r>
              <a:rPr dirty="0" err="1"/>
              <a:t>나타나는지</a:t>
            </a:r>
            <a:r>
              <a:rPr dirty="0"/>
              <a:t> </a:t>
            </a:r>
            <a:r>
              <a:rPr dirty="0" err="1"/>
              <a:t>이해할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있다면</a:t>
            </a:r>
            <a:r>
              <a:rPr dirty="0"/>
              <a:t>, </a:t>
            </a:r>
            <a:r>
              <a:rPr dirty="0" err="1"/>
              <a:t>더</a:t>
            </a:r>
            <a:r>
              <a:rPr dirty="0"/>
              <a:t> </a:t>
            </a:r>
            <a:r>
              <a:rPr dirty="0" err="1"/>
              <a:t>효과적인</a:t>
            </a:r>
            <a:r>
              <a:rPr dirty="0"/>
              <a:t> </a:t>
            </a:r>
            <a:r>
              <a:rPr dirty="0" err="1"/>
              <a:t>적용이</a:t>
            </a:r>
            <a:r>
              <a:rPr dirty="0"/>
              <a:t> </a:t>
            </a:r>
            <a:r>
              <a:rPr dirty="0" err="1"/>
              <a:t>가능할</a:t>
            </a:r>
            <a:r>
              <a:rPr dirty="0"/>
              <a:t> </a:t>
            </a:r>
            <a:r>
              <a:rPr dirty="0" err="1"/>
              <a:t>것이다</a:t>
            </a:r>
            <a:r>
              <a:rPr dirty="0"/>
              <a:t>. </a:t>
            </a:r>
            <a:r>
              <a:rPr dirty="0" err="1"/>
              <a:t>Mathematica를</a:t>
            </a:r>
            <a:r>
              <a:rPr dirty="0"/>
              <a:t> </a:t>
            </a:r>
            <a:r>
              <a:rPr dirty="0" err="1"/>
              <a:t>이용한</a:t>
            </a:r>
            <a:r>
              <a:rPr dirty="0"/>
              <a:t> Simplification </a:t>
            </a:r>
            <a:r>
              <a:rPr dirty="0" err="1"/>
              <a:t>처리</a:t>
            </a:r>
            <a:r>
              <a:rPr dirty="0"/>
              <a:t> </a:t>
            </a:r>
            <a:r>
              <a:rPr dirty="0" err="1"/>
              <a:t>자체가</a:t>
            </a:r>
            <a:r>
              <a:rPr dirty="0"/>
              <a:t> </a:t>
            </a:r>
            <a:r>
              <a:rPr dirty="0" err="1"/>
              <a:t>시간이</a:t>
            </a:r>
            <a:r>
              <a:rPr dirty="0"/>
              <a:t> </a:t>
            </a:r>
            <a:r>
              <a:rPr dirty="0" err="1"/>
              <a:t>오래</a:t>
            </a:r>
            <a:r>
              <a:rPr dirty="0"/>
              <a:t> </a:t>
            </a:r>
            <a:r>
              <a:rPr dirty="0" err="1"/>
              <a:t>걸리는</a:t>
            </a:r>
            <a:r>
              <a:rPr dirty="0"/>
              <a:t> </a:t>
            </a:r>
            <a:r>
              <a:rPr dirty="0" err="1"/>
              <a:t>경우가</a:t>
            </a:r>
            <a:r>
              <a:rPr dirty="0"/>
              <a:t> </a:t>
            </a:r>
            <a:r>
              <a:rPr dirty="0" err="1"/>
              <a:t>있는데</a:t>
            </a:r>
            <a:r>
              <a:rPr dirty="0"/>
              <a:t>, </a:t>
            </a:r>
            <a:r>
              <a:rPr dirty="0" err="1"/>
              <a:t>간단화되는</a:t>
            </a:r>
            <a:r>
              <a:rPr dirty="0"/>
              <a:t> </a:t>
            </a:r>
            <a:r>
              <a:rPr dirty="0" err="1"/>
              <a:t>조건을</a:t>
            </a:r>
            <a:r>
              <a:rPr dirty="0"/>
              <a:t> </a:t>
            </a:r>
            <a:r>
              <a:rPr dirty="0" err="1"/>
              <a:t>이해한다면</a:t>
            </a:r>
            <a:r>
              <a:rPr dirty="0"/>
              <a:t> </a:t>
            </a:r>
            <a:r>
              <a:rPr dirty="0" err="1"/>
              <a:t>이러한</a:t>
            </a:r>
            <a:r>
              <a:rPr dirty="0"/>
              <a:t> </a:t>
            </a:r>
            <a:r>
              <a:rPr dirty="0" err="1"/>
              <a:t>문제도</a:t>
            </a:r>
            <a:r>
              <a:rPr dirty="0"/>
              <a:t> </a:t>
            </a:r>
            <a:r>
              <a:rPr dirty="0" err="1"/>
              <a:t>피할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있을</a:t>
            </a:r>
            <a:r>
              <a:rPr dirty="0"/>
              <a:t> </a:t>
            </a:r>
            <a:r>
              <a:rPr dirty="0" err="1"/>
              <a:t>것이다</a:t>
            </a:r>
            <a:r>
              <a:rPr dirty="0"/>
              <a:t>.</a:t>
            </a:r>
          </a:p>
          <a:p>
            <a:pPr marL="0" marR="17716" indent="56102" algn="just" defTabSz="472440">
              <a:spcBef>
                <a:spcPts val="300"/>
              </a:spcBef>
              <a:buSzTx/>
              <a:buNone/>
              <a:defRPr sz="260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dirty="0"/>
          </a:p>
          <a:p>
            <a:pPr marL="0" indent="0" algn="just" defTabSz="330708">
              <a:spcBef>
                <a:spcPts val="0"/>
              </a:spcBef>
              <a:buSzTx/>
              <a:buNone/>
              <a:defRPr sz="2604"/>
            </a:pPr>
            <a:endParaRPr dirty="0"/>
          </a:p>
        </p:txBody>
      </p:sp>
      <p:sp>
        <p:nvSpPr>
          <p:cNvPr id="5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NOT Rule"/>
          <p:cNvSpPr txBox="1">
            <a:spLocks noGrp="1"/>
          </p:cNvSpPr>
          <p:nvPr>
            <p:ph type="title"/>
          </p:nvPr>
        </p:nvSpPr>
        <p:spPr>
          <a:xfrm>
            <a:off x="1348586" y="355600"/>
            <a:ext cx="21005801" cy="2286000"/>
          </a:xfrm>
          <a:prstGeom prst="rect">
            <a:avLst/>
          </a:prstGeom>
        </p:spPr>
        <p:txBody>
          <a:bodyPr/>
          <a:lstStyle/>
          <a:p>
            <a:r>
              <a:t>CNOT Rule</a:t>
            </a:r>
          </a:p>
        </p:txBody>
      </p:sp>
      <p:sp>
        <p:nvSpPr>
          <p:cNvPr id="15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63" name="그룹"/>
          <p:cNvGrpSpPr/>
          <p:nvPr/>
        </p:nvGrpSpPr>
        <p:grpSpPr>
          <a:xfrm>
            <a:off x="3038475" y="2655798"/>
            <a:ext cx="18306908" cy="7909825"/>
            <a:chOff x="0" y="0"/>
            <a:chExt cx="18306907" cy="7909823"/>
          </a:xfrm>
        </p:grpSpPr>
        <p:pic>
          <p:nvPicPr>
            <p:cNvPr id="160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2867" y="90899"/>
              <a:ext cx="7981316" cy="45328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이미지" descr="이미지"/>
            <p:cNvPicPr>
              <a:picLocks noChangeAspect="1"/>
            </p:cNvPicPr>
            <p:nvPr/>
          </p:nvPicPr>
          <p:blipFill>
            <a:blip r:embed="rId3"/>
            <a:srcRect l="7092" t="69559"/>
            <a:stretch>
              <a:fillRect/>
            </a:stretch>
          </p:blipFill>
          <p:spPr>
            <a:xfrm>
              <a:off x="0" y="4728863"/>
              <a:ext cx="18306908" cy="31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Case 1"/>
            <p:cNvSpPr txBox="1"/>
            <p:nvPr/>
          </p:nvSpPr>
          <p:spPr>
            <a:xfrm>
              <a:off x="8201759" y="0"/>
              <a:ext cx="1903532" cy="76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/>
              </a:lvl1pPr>
            </a:lstStyle>
            <a:p>
              <a:r>
                <a:t>Case 1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QC 구조와의 유사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VQC 구조와의 유사성</a:t>
            </a:r>
          </a:p>
        </p:txBody>
      </p:sp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7" y="3310206"/>
            <a:ext cx="13730899" cy="858181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왼쪽 회로는   분자의 바닥 상태 에너지를 Variational Method 로 계산하는 Variational Quantum Eigensolver (VQE) 의 회로이다. VQE 의 회로는 Variational Quantum Circuit, VQC의 한 종류로, 앞서 살펴본 CNOT Rule 에서 계산해본 일련의 CNOT 연결과 유사한 구조를 갖고 있다.…"/>
              <p:cNvSpPr txBox="1"/>
              <p:nvPr/>
            </p:nvSpPr>
            <p:spPr>
              <a:xfrm>
                <a:off x="14155180" y="5420684"/>
                <a:ext cx="9513317" cy="46526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just"/>
                <a:r>
                  <a:t>왼쪽 회로는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6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분자의 바닥 상태 에너지를 Variational Method 로 계산하는 Variational Quantum Eigensolver (VQE) 의 회로이다. VQE 의 회로는 Variational Quantum Circuit, VQC의 한 종류로, 앞서 살펴본 CNOT Rule 에서 계산해본 일련의 CNOT 연결과 유사한 구조를 갖고 있다. </a:t>
                </a:r>
              </a:p>
              <a:p>
                <a:pPr algn="just"/>
                <a:endParaRPr/>
              </a:p>
              <a:p>
                <a:pPr algn="just"/>
                <a:r>
                  <a:t>이를 계기로 다양한 종류의 VQC에서도 일련의 패턴을 찾아 expression simplification, 즉 speedup 이 가능할 것이란 구상을 할 수 있었다.</a:t>
                </a:r>
              </a:p>
            </p:txBody>
          </p:sp>
        </mc:Choice>
        <mc:Fallback>
          <p:sp>
            <p:nvSpPr>
              <p:cNvPr id="167" name="왼쪽 회로는   분자의 바닥 상태 에너지를 Variational Method 로 계산하는 Variational Quantum Eigensolver (VQE) 의 회로이다. VQE 의 회로는 Variational Quantum Circuit, VQC의 한 종류로, 앞서 살펴본 CNOT Rule 에서 계산해본 일련의 CNOT 연결과 유사한 구조를 갖고 있다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5180" y="5420684"/>
                <a:ext cx="9513317" cy="4652632"/>
              </a:xfrm>
              <a:prstGeom prst="rect">
                <a:avLst/>
              </a:prstGeom>
              <a:blipFill>
                <a:blip r:embed="rId3"/>
                <a:stretch>
                  <a:fillRect l="-1867" t="-1362" r="-1867" b="-51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NOT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CNOT Rule</a:t>
            </a:r>
          </a:p>
        </p:txBody>
      </p:sp>
      <p:sp>
        <p:nvSpPr>
          <p:cNvPr id="17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5" name="그룹"/>
          <p:cNvGrpSpPr/>
          <p:nvPr/>
        </p:nvGrpSpPr>
        <p:grpSpPr>
          <a:xfrm>
            <a:off x="3683198" y="3199116"/>
            <a:ext cx="17017567" cy="7770166"/>
            <a:chOff x="0" y="0"/>
            <a:chExt cx="17017565" cy="7770164"/>
          </a:xfrm>
        </p:grpSpPr>
        <p:pic>
          <p:nvPicPr>
            <p:cNvPr id="172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912" y="108289"/>
              <a:ext cx="7751780" cy="4553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이미지" descr="이미지"/>
            <p:cNvPicPr>
              <a:picLocks noChangeAspect="1"/>
            </p:cNvPicPr>
            <p:nvPr/>
          </p:nvPicPr>
          <p:blipFill>
            <a:blip r:embed="rId3"/>
            <a:srcRect l="8495" t="70831" r="3989"/>
            <a:stretch>
              <a:fillRect/>
            </a:stretch>
          </p:blipFill>
          <p:spPr>
            <a:xfrm>
              <a:off x="0" y="4921545"/>
              <a:ext cx="17017566" cy="2848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Case 2"/>
            <p:cNvSpPr txBox="1"/>
            <p:nvPr/>
          </p:nvSpPr>
          <p:spPr>
            <a:xfrm>
              <a:off x="7623611" y="-1"/>
              <a:ext cx="1770381" cy="709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r>
                <a:t>Case 2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NOT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CNOT Rule</a:t>
            </a:r>
          </a:p>
        </p:txBody>
      </p:sp>
      <p:sp>
        <p:nvSpPr>
          <p:cNvPr id="1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182" name="그룹"/>
          <p:cNvGrpSpPr/>
          <p:nvPr/>
        </p:nvGrpSpPr>
        <p:grpSpPr>
          <a:xfrm>
            <a:off x="3077711" y="2836566"/>
            <a:ext cx="18228578" cy="8686124"/>
            <a:chOff x="0" y="0"/>
            <a:chExt cx="18228577" cy="8686123"/>
          </a:xfrm>
        </p:grpSpPr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2"/>
            <a:srcRect l="1719" t="71588" r="4319"/>
            <a:stretch>
              <a:fillRect/>
            </a:stretch>
          </p:blipFill>
          <p:spPr>
            <a:xfrm>
              <a:off x="0" y="5607132"/>
              <a:ext cx="18228578" cy="3078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270" y="231529"/>
              <a:ext cx="8154037" cy="49491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Case 6"/>
            <p:cNvSpPr txBox="1"/>
            <p:nvPr/>
          </p:nvSpPr>
          <p:spPr>
            <a:xfrm>
              <a:off x="8138587" y="0"/>
              <a:ext cx="1951403" cy="781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/>
              </a:lvl1pPr>
            </a:lstStyle>
            <a:p>
              <a:r>
                <a:t>Case 6</a:t>
              </a:r>
            </a:p>
          </p:txBody>
        </p:sp>
      </p:grpSp>
      <p:grpSp>
        <p:nvGrpSpPr>
          <p:cNvPr id="195" name="그룹"/>
          <p:cNvGrpSpPr/>
          <p:nvPr/>
        </p:nvGrpSpPr>
        <p:grpSpPr>
          <a:xfrm>
            <a:off x="-18908102" y="-5011609"/>
            <a:ext cx="18346072" cy="25517219"/>
            <a:chOff x="0" y="0"/>
            <a:chExt cx="18346071" cy="25517217"/>
          </a:xfrm>
        </p:grpSpPr>
        <p:grpSp>
          <p:nvGrpSpPr>
            <p:cNvPr id="186" name="그룹"/>
            <p:cNvGrpSpPr/>
            <p:nvPr/>
          </p:nvGrpSpPr>
          <p:grpSpPr>
            <a:xfrm>
              <a:off x="0" y="-1"/>
              <a:ext cx="18306908" cy="7909825"/>
              <a:chOff x="0" y="0"/>
              <a:chExt cx="18306907" cy="7909823"/>
            </a:xfrm>
          </p:grpSpPr>
          <p:pic>
            <p:nvPicPr>
              <p:cNvPr id="183" name="이미지" descr="이미지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2867" y="90899"/>
                <a:ext cx="7981316" cy="4532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4" name="이미지" descr="이미지"/>
              <p:cNvPicPr>
                <a:picLocks noChangeAspect="1"/>
              </p:cNvPicPr>
              <p:nvPr/>
            </p:nvPicPr>
            <p:blipFill>
              <a:blip r:embed="rId5"/>
              <a:srcRect l="7092" t="69559"/>
              <a:stretch>
                <a:fillRect/>
              </a:stretch>
            </p:blipFill>
            <p:spPr>
              <a:xfrm>
                <a:off x="0" y="4728863"/>
                <a:ext cx="18306908" cy="31809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5" name="Case 1"/>
              <p:cNvSpPr txBox="1"/>
              <p:nvPr/>
            </p:nvSpPr>
            <p:spPr>
              <a:xfrm>
                <a:off x="8201759" y="0"/>
                <a:ext cx="1903532" cy="762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/>
                </a:lvl1pPr>
              </a:lstStyle>
              <a:p>
                <a:r>
                  <a:t>Case 1</a:t>
                </a:r>
              </a:p>
            </p:txBody>
          </p:sp>
        </p:grpSp>
        <p:grpSp>
          <p:nvGrpSpPr>
            <p:cNvPr id="190" name="그룹"/>
            <p:cNvGrpSpPr/>
            <p:nvPr/>
          </p:nvGrpSpPr>
          <p:grpSpPr>
            <a:xfrm>
              <a:off x="109373" y="8062886"/>
              <a:ext cx="18088162" cy="8258996"/>
              <a:chOff x="0" y="0"/>
              <a:chExt cx="18088161" cy="8258993"/>
            </a:xfrm>
          </p:grpSpPr>
          <p:pic>
            <p:nvPicPr>
              <p:cNvPr id="187" name="이미지" descr="이미지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4374" y="115102"/>
                <a:ext cx="8239453" cy="48403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8" name="이미지" descr="이미지"/>
              <p:cNvPicPr>
                <a:picLocks noChangeAspect="1"/>
              </p:cNvPicPr>
              <p:nvPr/>
            </p:nvPicPr>
            <p:blipFill>
              <a:blip r:embed="rId7"/>
              <a:srcRect l="8495" t="70831" r="3989"/>
              <a:stretch>
                <a:fillRect/>
              </a:stretch>
            </p:blipFill>
            <p:spPr>
              <a:xfrm>
                <a:off x="0" y="5231165"/>
                <a:ext cx="18088162" cy="30278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9" name="Case 2"/>
              <p:cNvSpPr txBox="1"/>
              <p:nvPr/>
            </p:nvSpPr>
            <p:spPr>
              <a:xfrm>
                <a:off x="8103221" y="-1"/>
                <a:ext cx="1881758" cy="753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/>
                </a:lvl1pPr>
              </a:lstStyle>
              <a:p>
                <a:r>
                  <a:t>Case 2</a:t>
                </a:r>
              </a:p>
            </p:txBody>
          </p:sp>
        </p:grpSp>
        <p:grpSp>
          <p:nvGrpSpPr>
            <p:cNvPr id="194" name="그룹"/>
            <p:cNvGrpSpPr/>
            <p:nvPr/>
          </p:nvGrpSpPr>
          <p:grpSpPr>
            <a:xfrm>
              <a:off x="39165" y="16793768"/>
              <a:ext cx="18306907" cy="8723450"/>
              <a:chOff x="0" y="0"/>
              <a:chExt cx="18306905" cy="8723448"/>
            </a:xfrm>
          </p:grpSpPr>
          <p:pic>
            <p:nvPicPr>
              <p:cNvPr id="191" name="이미지" descr="이미지"/>
              <p:cNvPicPr>
                <a:picLocks noChangeAspect="1"/>
              </p:cNvPicPr>
              <p:nvPr/>
            </p:nvPicPr>
            <p:blipFill>
              <a:blip r:embed="rId2"/>
              <a:srcRect l="1719" t="71588" r="4319"/>
              <a:stretch>
                <a:fillRect/>
              </a:stretch>
            </p:blipFill>
            <p:spPr>
              <a:xfrm>
                <a:off x="0" y="5631226"/>
                <a:ext cx="18306906" cy="30922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2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8916" y="232524"/>
                <a:ext cx="8189074" cy="49703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3" name="Case 6"/>
              <p:cNvSpPr txBox="1"/>
              <p:nvPr/>
            </p:nvSpPr>
            <p:spPr>
              <a:xfrm>
                <a:off x="8173559" y="0"/>
                <a:ext cx="1959788" cy="785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/>
                </a:lvl1pPr>
              </a:lstStyle>
              <a:p>
                <a:r>
                  <a:t>Case 6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편집하려면 이중 클릭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4" y="420087"/>
            <a:ext cx="22890358" cy="1287582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NOT 을 basis permutation operator…"/>
          <p:cNvSpPr txBox="1"/>
          <p:nvPr/>
        </p:nvSpPr>
        <p:spPr>
          <a:xfrm>
            <a:off x="399359" y="3079791"/>
            <a:ext cx="8036354" cy="52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CNOT 을 basis permutation operator </a:t>
            </a:r>
          </a:p>
          <a:p>
            <a:pPr>
              <a:defRPr sz="3600"/>
            </a:pPr>
            <a:r>
              <a:t>로 해석할 수 있음 :</a:t>
            </a:r>
          </a:p>
          <a:p>
            <a:pPr>
              <a:defRPr sz="3600"/>
            </a:pPr>
            <a:r>
              <a:t>(5 7)(6 8) (3 7)(4 8) = </a:t>
            </a:r>
          </a:p>
          <a:p>
            <a:pPr>
              <a:defRPr sz="3600"/>
            </a:pPr>
            <a:r>
              <a:t>(1 2 3 4 5 6 7 8)</a:t>
            </a:r>
          </a:p>
          <a:p>
            <a:pPr>
              <a:defRPr sz="3600"/>
            </a:pPr>
            <a:r>
              <a:t>(1 2 5 6 7 8 3 4)</a:t>
            </a:r>
          </a:p>
          <a:p>
            <a:pPr>
              <a:defRPr sz="3600"/>
            </a:pPr>
            <a:endParaRPr/>
          </a:p>
          <a:p>
            <a:pPr>
              <a:defRPr sz="3600"/>
            </a:pPr>
            <a:r>
              <a:t>3 - cycle, 즉 Case 6 는 3번 반복하면 identity 로 돌아오는 패턴을 갖고 있음.</a:t>
            </a:r>
          </a:p>
        </p:txBody>
      </p:sp>
      <p:sp>
        <p:nvSpPr>
          <p:cNvPr id="20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1759</Words>
  <Application>Microsoft Macintosh PowerPoint</Application>
  <PresentationFormat>사용자 지정</PresentationFormat>
  <Paragraphs>292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Apple SD 산돌고딕 Neo 일반체</vt:lpstr>
      <vt:lpstr>Cambria Math</vt:lpstr>
      <vt:lpstr>Helvetica</vt:lpstr>
      <vt:lpstr>Helvetica Neue</vt:lpstr>
      <vt:lpstr>Helvetica Neue Light</vt:lpstr>
      <vt:lpstr>Helvetica Neue Medium</vt:lpstr>
      <vt:lpstr>Times New Roman</vt:lpstr>
      <vt:lpstr>White</vt:lpstr>
      <vt:lpstr>Improvement in Variational Quantum Algorithms by Measurement Simplification</vt:lpstr>
      <vt:lpstr>Contents</vt:lpstr>
      <vt:lpstr>1. Simple rules in basic quantum circuits </vt:lpstr>
      <vt:lpstr>CNOT 2개의 경우</vt:lpstr>
      <vt:lpstr>CNOT Rule</vt:lpstr>
      <vt:lpstr>VQC 구조와의 유사성</vt:lpstr>
      <vt:lpstr>CNOT Rule</vt:lpstr>
      <vt:lpstr>CNOT Rule</vt:lpstr>
      <vt:lpstr>PowerPoint 프레젠테이션</vt:lpstr>
      <vt:lpstr>H gate 를 추가한 후 Rule</vt:lpstr>
      <vt:lpstr>H gate 를 추가한 후 Rule</vt:lpstr>
      <vt:lpstr>PowerPoint 프레젠테이션</vt:lpstr>
      <vt:lpstr>PowerPoint 프레젠테이션</vt:lpstr>
      <vt:lpstr>PowerPoint 프레젠테이션</vt:lpstr>
      <vt:lpstr>H gate rule 3</vt:lpstr>
      <vt:lpstr>2. Application in Quantum Deep Reinforcement Learning(QDRL)</vt:lpstr>
      <vt:lpstr>VQC for Deep Reinforcement Learning</vt:lpstr>
      <vt:lpstr>VQC for Deep Reinforcement Learning</vt:lpstr>
      <vt:lpstr>Memory Advantage</vt:lpstr>
      <vt:lpstr>Variational Quantum Circuits</vt:lpstr>
      <vt:lpstr>강화학습에서 VQC 의 활용</vt:lpstr>
      <vt:lpstr>강화학습에서의 VQC 활용</vt:lpstr>
      <vt:lpstr>Measurement Simplification</vt:lpstr>
      <vt:lpstr>PowerPoint 프레젠테이션</vt:lpstr>
      <vt:lpstr>Leafcount</vt:lpstr>
      <vt:lpstr>PowerPoint 프레젠테이션</vt:lpstr>
      <vt:lpstr>N=2, # of gates = 10, # of layers = 1</vt:lpstr>
      <vt:lpstr>N=4, # of gates = 8, # of layers = 1</vt:lpstr>
      <vt:lpstr>N=4, # of gates = 16, # of layers = 2</vt:lpstr>
      <vt:lpstr>N=4, # of gates = 8, # of layers = 1</vt:lpstr>
      <vt:lpstr>3. Application in Variational Quantum Linear Solver (VQLS)</vt:lpstr>
      <vt:lpstr>VQC for Variational Quantum Linear Solver (VQLS)</vt:lpstr>
      <vt:lpstr>After simplify, decrease of expression size</vt:lpstr>
      <vt:lpstr>VQLS Simplification Overall Procedure</vt:lpstr>
      <vt:lpstr>VQLS performance.py result</vt:lpstr>
      <vt:lpstr>Identical result, faster calculation</vt:lpstr>
      <vt:lpstr>Result of Simplification: Speedup in VQLS</vt:lpstr>
      <vt:lpstr>Result of Simplification </vt:lpstr>
      <vt:lpstr>4. Other applications in various Variational Quantum Circuit(VQC)s</vt:lpstr>
      <vt:lpstr>Applications of VQC</vt:lpstr>
      <vt:lpstr>Quantum Finance: Portfolio Optimization</vt:lpstr>
      <vt:lpstr>Quantum Chemistry: Band gap calculation of OLED molecule</vt:lpstr>
      <vt:lpstr>Quantum Machine Learning: Image Classification </vt:lpstr>
      <vt:lpstr>5. Discussion &amp; Conclusion</vt:lpstr>
      <vt:lpstr>Discussion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 in Variational Quantum Algorithms by Measurement Simplification</dc:title>
  <cp:lastModifiedBy>Microsoft Office User</cp:lastModifiedBy>
  <cp:revision>2</cp:revision>
  <dcterms:modified xsi:type="dcterms:W3CDTF">2021-12-14T03:02:49Z</dcterms:modified>
</cp:coreProperties>
</file>